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5" r:id="rId9"/>
    <p:sldId id="266" r:id="rId10"/>
  </p:sldIdLst>
  <p:sldSz cx="18288000" cy="10287000"/>
  <p:notesSz cx="6858000" cy="9144000"/>
  <p:embeddedFontLst>
    <p:embeddedFont>
      <p:font typeface="Pretendard Bold" panose="020B0600000101010101" charset="-127"/>
      <p:bold r:id="rId12"/>
    </p:embeddedFont>
    <p:embeddedFont>
      <p:font typeface="Pretendard Light" panose="020B0600000101010101" charset="-127"/>
      <p:regular r:id="rId13"/>
    </p:embeddedFont>
    <p:embeddedFont>
      <p:font typeface="Pretendard Medium" panose="020B0600000101010101" charset="-127"/>
      <p:bold r:id="rId14"/>
    </p:embeddedFont>
    <p:embeddedFont>
      <p:font typeface="Pretendard Regular" panose="020B0600000101010101" charset="-127"/>
      <p:regular r:id="rId15"/>
    </p:embeddedFont>
    <p:embeddedFont>
      <p:font typeface="Pretendard SemiBold" panose="020B0600000101010101" charset="-127"/>
      <p:bold r:id="rId16"/>
    </p:embeddedFon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맑은 고딕" panose="020B0503020000020004" pitchFamily="50" charset="-127"/>
      <p:regular r:id="rId21"/>
      <p:bold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{1BD7E111-0CB8-44D6-8891-C1BB2F81B7CC}">
      <p1710:readonlyRecommended xmlns:p1710="http://schemas.microsoft.com/office/powerpoint/2017/10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5745" autoAdjust="0"/>
  </p:normalViewPr>
  <p:slideViewPr>
    <p:cSldViewPr>
      <p:cViewPr varScale="1">
        <p:scale>
          <a:sx n="71" d="100"/>
          <a:sy n="71" d="100"/>
        </p:scale>
        <p:origin x="42" y="-113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4CC9B6-9788-4D08-AE07-1199C176C13D}" type="datetimeFigureOut">
              <a:rPr lang="ko-KR" altLang="en-US" smtClean="0"/>
              <a:t>2025-05-30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E8066F-98AE-4E7E-911D-51CB016238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37572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E8066F-98AE-4E7E-911D-51CB01623810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15884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E8066F-98AE-4E7E-911D-51CB01623810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99294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F26FF9A-ACE0-402F-94DC-E23B7A10DB5A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6800" y="5808665"/>
            <a:ext cx="1080000" cy="31749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microsoft.com/office/2007/relationships/hdphoto" Target="../media/hdphoto1.wdp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3.png"/><Relationship Id="rId7" Type="http://schemas.openxmlformats.org/officeDocument/2006/relationships/image" Target="../media/image11.png"/><Relationship Id="rId12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13.png"/><Relationship Id="rId5" Type="http://schemas.openxmlformats.org/officeDocument/2006/relationships/image" Target="../media/image5.png"/><Relationship Id="rId10" Type="http://schemas.openxmlformats.org/officeDocument/2006/relationships/image" Target="../media/image8.png"/><Relationship Id="rId4" Type="http://schemas.openxmlformats.org/officeDocument/2006/relationships/image" Target="../media/image4.png"/><Relationship Id="rId9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5.png"/><Relationship Id="rId7" Type="http://schemas.microsoft.com/office/2007/relationships/hdphoto" Target="../media/hdphoto3.wdp"/><Relationship Id="rId12" Type="http://schemas.openxmlformats.org/officeDocument/2006/relationships/image" Target="../media/image2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11" Type="http://schemas.openxmlformats.org/officeDocument/2006/relationships/image" Target="../media/image22.png"/><Relationship Id="rId5" Type="http://schemas.openxmlformats.org/officeDocument/2006/relationships/image" Target="../media/image17.png"/><Relationship Id="rId10" Type="http://schemas.openxmlformats.org/officeDocument/2006/relationships/image" Target="../media/image21.png"/><Relationship Id="rId4" Type="http://schemas.openxmlformats.org/officeDocument/2006/relationships/image" Target="../media/image16.png"/><Relationship Id="rId9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29.png"/><Relationship Id="rId3" Type="http://schemas.openxmlformats.org/officeDocument/2006/relationships/image" Target="../media/image15.png"/><Relationship Id="rId7" Type="http://schemas.microsoft.com/office/2007/relationships/hdphoto" Target="../media/hdphoto4.wdp"/><Relationship Id="rId12" Type="http://schemas.openxmlformats.org/officeDocument/2006/relationships/image" Target="../media/image2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11" Type="http://schemas.openxmlformats.org/officeDocument/2006/relationships/image" Target="../media/image27.png"/><Relationship Id="rId5" Type="http://schemas.openxmlformats.org/officeDocument/2006/relationships/image" Target="../media/image17.png"/><Relationship Id="rId15" Type="http://schemas.openxmlformats.org/officeDocument/2006/relationships/image" Target="../media/image31.png"/><Relationship Id="rId10" Type="http://schemas.openxmlformats.org/officeDocument/2006/relationships/image" Target="../media/image21.png"/><Relationship Id="rId4" Type="http://schemas.openxmlformats.org/officeDocument/2006/relationships/image" Target="../media/image16.png"/><Relationship Id="rId9" Type="http://schemas.openxmlformats.org/officeDocument/2006/relationships/image" Target="../media/image20.png"/><Relationship Id="rId14" Type="http://schemas.openxmlformats.org/officeDocument/2006/relationships/image" Target="../media/image3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15.png"/><Relationship Id="rId7" Type="http://schemas.microsoft.com/office/2007/relationships/hdphoto" Target="../media/hdphoto5.wdp"/><Relationship Id="rId12" Type="http://schemas.microsoft.com/office/2007/relationships/hdphoto" Target="../media/hdphoto6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11" Type="http://schemas.openxmlformats.org/officeDocument/2006/relationships/image" Target="../media/image36.png"/><Relationship Id="rId5" Type="http://schemas.openxmlformats.org/officeDocument/2006/relationships/image" Target="../media/image17.png"/><Relationship Id="rId10" Type="http://schemas.openxmlformats.org/officeDocument/2006/relationships/image" Target="../media/image35.png"/><Relationship Id="rId4" Type="http://schemas.openxmlformats.org/officeDocument/2006/relationships/image" Target="../media/image16.png"/><Relationship Id="rId9" Type="http://schemas.openxmlformats.org/officeDocument/2006/relationships/image" Target="../media/image3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3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7.png"/><Relationship Id="rId10" Type="http://schemas.openxmlformats.org/officeDocument/2006/relationships/image" Target="../media/image39.png"/><Relationship Id="rId4" Type="http://schemas.openxmlformats.org/officeDocument/2006/relationships/image" Target="../media/image16.png"/><Relationship Id="rId9" Type="http://schemas.openxmlformats.org/officeDocument/2006/relationships/image" Target="../media/image3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microsoft.com/office/2007/relationships/hdphoto" Target="../media/hdphoto7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41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microsoft.com/office/2007/relationships/hdphoto" Target="../media/hdphoto8.wdp"/><Relationship Id="rId5" Type="http://schemas.openxmlformats.org/officeDocument/2006/relationships/image" Target="../media/image16.png"/><Relationship Id="rId10" Type="http://schemas.openxmlformats.org/officeDocument/2006/relationships/image" Target="../media/image45.png"/><Relationship Id="rId4" Type="http://schemas.openxmlformats.org/officeDocument/2006/relationships/image" Target="../media/image15.png"/><Relationship Id="rId9" Type="http://schemas.openxmlformats.org/officeDocument/2006/relationships/image" Target="../media/image4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DF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1900" y="1320800"/>
            <a:ext cx="15836900" cy="7975600"/>
          </a:xfrm>
          <a:prstGeom prst="rect">
            <a:avLst/>
          </a:prstGeom>
          <a:effectLst>
            <a:outerShdw blurRad="2616083" dir="2700000">
              <a:srgbClr val="2C2C2C">
                <a:alpha val="14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alphaModFix amt="98000"/>
          </a:blip>
          <a:stretch>
            <a:fillRect/>
          </a:stretch>
        </p:blipFill>
        <p:spPr>
          <a:xfrm>
            <a:off x="1511300" y="2184400"/>
            <a:ext cx="15278100" cy="6883400"/>
          </a:xfrm>
          <a:prstGeom prst="rect">
            <a:avLst/>
          </a:prstGeom>
          <a:effectLst>
            <a:outerShdw blurRad="1948004" dir="2700000">
              <a:srgbClr val="2C2C2C">
                <a:alpha val="17000"/>
              </a:srgbClr>
            </a:outerShdw>
          </a:effectLst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38300" y="1638300"/>
            <a:ext cx="304800" cy="304800"/>
          </a:xfrm>
          <a:prstGeom prst="rect">
            <a:avLst/>
          </a:prstGeom>
          <a:effectLst>
            <a:outerShdw blurRad="5860" dir="2700000">
              <a:srgbClr val="2C2C2C">
                <a:alpha val="14000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344900" y="1638300"/>
            <a:ext cx="304800" cy="304800"/>
          </a:xfrm>
          <a:prstGeom prst="rect">
            <a:avLst/>
          </a:prstGeom>
          <a:effectLst>
            <a:outerShdw blurRad="5860" dir="2700000">
              <a:srgbClr val="2C2C2C">
                <a:alpha val="14000"/>
              </a:srgbClr>
            </a:outerShdw>
          </a:effectLst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78300" y="7035800"/>
            <a:ext cx="9944100" cy="711200"/>
          </a:xfrm>
          <a:prstGeom prst="rect">
            <a:avLst/>
          </a:prstGeom>
          <a:effectLst>
            <a:outerShdw blurRad="34369" dir="2700000">
              <a:srgbClr val="2C2C2C">
                <a:alpha val="11000"/>
              </a:srgbClr>
            </a:outerShdw>
          </a:effectLst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494000" y="7912100"/>
            <a:ext cx="635000" cy="635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735300" y="8077200"/>
            <a:ext cx="190500" cy="3048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5613400" y="7226300"/>
            <a:ext cx="7073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2800" b="0" i="0" u="none" strike="noStrike" dirty="0">
                <a:solidFill>
                  <a:srgbClr val="3C3C3C"/>
                </a:solidFill>
                <a:latin typeface="Pretendard Medium" panose="020B0600000101010101" charset="-127"/>
                <a:ea typeface="Pretendard Medium" panose="020B0600000101010101" charset="-127"/>
              </a:rPr>
              <a:t>박혜원</a:t>
            </a:r>
            <a:endParaRPr lang="en-US" sz="2800" b="0" i="0" u="none" strike="noStrike" dirty="0">
              <a:solidFill>
                <a:srgbClr val="3C3C3C"/>
              </a:solidFill>
              <a:latin typeface="Pretendard Medium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3835400" y="3225800"/>
            <a:ext cx="10629900" cy="3187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/>
            <a:r>
              <a:rPr lang="en-US" altLang="ko-KR" sz="3600" b="1" i="0" u="none" strike="noStrike" spc="-400" dirty="0">
                <a:solidFill>
                  <a:srgbClr val="3A3A3A"/>
                </a:solidFill>
                <a:latin typeface="Pretendard Light" panose="020B0600000101010101" charset="-127"/>
                <a:ea typeface="Pretendard Light" panose="020B0600000101010101" charset="-127"/>
              </a:rPr>
              <a:t>HTML5, CSS3, JavaScript</a:t>
            </a:r>
            <a:r>
              <a:rPr lang="ko-KR" altLang="en-US" sz="3600" b="0" i="0" u="none" strike="noStrike" spc="-400" dirty="0">
                <a:solidFill>
                  <a:srgbClr val="3A3A3A"/>
                </a:solidFill>
                <a:ea typeface="Pretendard Regular"/>
              </a:rPr>
              <a:t>로 만</a:t>
            </a:r>
            <a:r>
              <a:rPr lang="ko-KR" altLang="en-US" sz="3600" spc="-400" dirty="0">
                <a:solidFill>
                  <a:srgbClr val="3A3A3A"/>
                </a:solidFill>
                <a:ea typeface="Pretendard Regular"/>
              </a:rPr>
              <a:t>든</a:t>
            </a:r>
          </a:p>
          <a:p>
            <a:pPr algn="ctr">
              <a:lnSpc>
                <a:spcPct val="99600"/>
              </a:lnSpc>
            </a:pPr>
            <a:r>
              <a:rPr lang="ko-KR" altLang="en-US" sz="9600" spc="-400" dirty="0">
                <a:solidFill>
                  <a:srgbClr val="0070C0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나만의 비서 </a:t>
            </a:r>
            <a:r>
              <a:rPr lang="ko-KR" altLang="en-US" sz="9600" spc="-400" dirty="0" err="1">
                <a:solidFill>
                  <a:srgbClr val="0070C0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챗봇</a:t>
            </a:r>
            <a:endParaRPr lang="en-US" altLang="ko-KR" sz="9600" b="0" i="0" u="none" strike="noStrike" spc="-400" dirty="0">
              <a:solidFill>
                <a:srgbClr val="0070C0"/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4C7F5DC3-704C-4ECA-86FB-0B3A49A26B6E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946" b="89946" l="6919" r="94270">
                        <a14:foregroundMark x1="10811" y1="43459" x2="8432" y2="47676"/>
                        <a14:foregroundMark x1="8432" y1="47676" x2="8649" y2="51027"/>
                        <a14:foregroundMark x1="10595" y1="42595" x2="6919" y2="52649"/>
                        <a14:foregroundMark x1="6919" y1="52649" x2="8216" y2="55351"/>
                        <a14:foregroundMark x1="22054" y1="71135" x2="13081" y2="43784"/>
                        <a14:foregroundMark x1="13081" y1="43784" x2="13946" y2="36649"/>
                        <a14:foregroundMark x1="13946" y1="36649" x2="17730" y2="29405"/>
                        <a14:foregroundMark x1="17730" y1="29405" x2="29514" y2="18595"/>
                        <a14:foregroundMark x1="29514" y1="18595" x2="42162" y2="13838"/>
                        <a14:foregroundMark x1="42162" y1="13838" x2="42919" y2="13838"/>
                        <a14:foregroundMark x1="39892" y1="24973" x2="41405" y2="39243"/>
                        <a14:foregroundMark x1="52000" y1="18162" x2="53622" y2="39135"/>
                        <a14:foregroundMark x1="63135" y1="19892" x2="63568" y2="40865"/>
                        <a14:foregroundMark x1="24757" y1="22486" x2="16216" y2="30595"/>
                        <a14:foregroundMark x1="16216" y1="30595" x2="14162" y2="41081"/>
                        <a14:foregroundMark x1="14162" y1="41081" x2="14919" y2="45838"/>
                        <a14:foregroundMark x1="14919" y1="45838" x2="16973" y2="49946"/>
                        <a14:foregroundMark x1="16973" y1="49946" x2="25297" y2="50811"/>
                        <a14:foregroundMark x1="25297" y1="50811" x2="31351" y2="50811"/>
                        <a14:foregroundMark x1="31351" y1="50811" x2="36324" y2="49081"/>
                        <a14:foregroundMark x1="36324" y1="49081" x2="43892" y2="41730"/>
                        <a14:foregroundMark x1="43892" y1="41730" x2="45730" y2="33946"/>
                        <a14:foregroundMark x1="45730" y1="33946" x2="44757" y2="25838"/>
                        <a14:foregroundMark x1="44757" y1="25838" x2="41838" y2="20432"/>
                        <a14:foregroundMark x1="41838" y1="20432" x2="34919" y2="19027"/>
                        <a14:foregroundMark x1="34919" y1="19027" x2="24757" y2="22270"/>
                        <a14:foregroundMark x1="31892" y1="20000" x2="17838" y2="38703"/>
                        <a14:foregroundMark x1="31351" y1="21622" x2="15676" y2="41514"/>
                        <a14:foregroundMark x1="15676" y1="41514" x2="32432" y2="25946"/>
                        <a14:foregroundMark x1="32432" y1="25946" x2="24973" y2="36865"/>
                        <a14:foregroundMark x1="24973" y1="36865" x2="16000" y2="43784"/>
                        <a14:foregroundMark x1="16000" y1="43784" x2="35568" y2="28000"/>
                        <a14:foregroundMark x1="35568" y1="28000" x2="29838" y2="37297"/>
                        <a14:foregroundMark x1="29838" y1="37297" x2="24973" y2="41730"/>
                        <a14:foregroundMark x1="24973" y1="41730" x2="28324" y2="36757"/>
                        <a14:foregroundMark x1="28324" y1="36757" x2="35243" y2="31676"/>
                        <a14:foregroundMark x1="35243" y1="31676" x2="39568" y2="34811"/>
                        <a14:foregroundMark x1="39135" y1="14486" x2="45514" y2="13946"/>
                        <a14:foregroundMark x1="45514" y1="13946" x2="41946" y2="21514"/>
                        <a14:foregroundMark x1="41946" y1="21514" x2="61838" y2="15243"/>
                        <a14:foregroundMark x1="61838" y1="15243" x2="54703" y2="24865"/>
                        <a14:foregroundMark x1="54703" y1="24865" x2="68973" y2="19676"/>
                        <a14:foregroundMark x1="68973" y1="19676" x2="56865" y2="31135"/>
                        <a14:foregroundMark x1="56865" y1="31135" x2="73297" y2="26811"/>
                        <a14:foregroundMark x1="73297" y1="26811" x2="61297" y2="37405"/>
                        <a14:foregroundMark x1="61297" y1="37405" x2="83135" y2="29838"/>
                        <a14:foregroundMark x1="83135" y1="29838" x2="75351" y2="40216"/>
                        <a14:foregroundMark x1="75351" y1="40216" x2="84324" y2="39243"/>
                        <a14:foregroundMark x1="84324" y1="39243" x2="78919" y2="44541"/>
                        <a14:foregroundMark x1="78919" y1="44541" x2="78595" y2="49838"/>
                        <a14:foregroundMark x1="78595" y1="49838" x2="83568" y2="49838"/>
                        <a14:foregroundMark x1="83568" y1="49838" x2="80865" y2="54486"/>
                        <a14:foregroundMark x1="80865" y1="54486" x2="86270" y2="56216"/>
                        <a14:foregroundMark x1="86270" y1="56216" x2="80973" y2="59892"/>
                        <a14:foregroundMark x1="80973" y1="59892" x2="79027" y2="65297"/>
                        <a14:foregroundMark x1="79027" y1="65297" x2="78919" y2="70486"/>
                        <a14:foregroundMark x1="78919" y1="70486" x2="76973" y2="70919"/>
                        <a14:foregroundMark x1="84757" y1="59676" x2="79568" y2="63027"/>
                        <a14:foregroundMark x1="79568" y1="63027" x2="77405" y2="70054"/>
                        <a14:foregroundMark x1="77405" y1="70054" x2="77405" y2="71784"/>
                        <a14:foregroundMark x1="50703" y1="24865" x2="49838" y2="24649"/>
                        <a14:foregroundMark x1="50162" y1="24108" x2="50378" y2="26054"/>
                        <a14:foregroundMark x1="90486" y1="45189" x2="87243" y2="50703"/>
                        <a14:foregroundMark x1="87243" y1="50703" x2="87784" y2="50703"/>
                        <a14:foregroundMark x1="94270" y1="48649" x2="86919" y2="57946"/>
                        <a14:foregroundMark x1="86919" y1="57946" x2="86919" y2="57838"/>
                        <a14:foregroundMark x1="84108" y1="62919" x2="78270" y2="71784"/>
                        <a14:foregroundMark x1="78270" y1="71784" x2="78270" y2="71784"/>
                        <a14:foregroundMark x1="18919" y1="63892" x2="20324" y2="68649"/>
                        <a14:foregroundMark x1="20324" y1="68649" x2="20973" y2="69514"/>
                        <a14:foregroundMark x1="15892" y1="64432" x2="18595" y2="69405"/>
                        <a14:foregroundMark x1="18595" y1="69405" x2="31027" y2="78162"/>
                        <a14:foregroundMark x1="31027" y1="78162" x2="51351" y2="82811"/>
                        <a14:foregroundMark x1="51351" y1="82811" x2="56432" y2="83243"/>
                        <a14:foregroundMark x1="56432" y1="83243" x2="67243" y2="80216"/>
                        <a14:foregroundMark x1="67243" y1="80216" x2="70703" y2="77081"/>
                        <a14:foregroundMark x1="70703" y1="77081" x2="70703" y2="77081"/>
                        <a14:backgroundMark x1="15130" y1="18706" x2="0" y2="29297"/>
                        <a14:backgroundMark x1="23784" y1="12649" x2="20736" y2="14783"/>
                        <a14:backgroundMark x1="18270" y1="13405" x2="7568" y2="22595"/>
                        <a14:backgroundMark x1="13081" y1="18595" x2="36432" y2="4649"/>
                        <a14:backgroundMark x1="22919" y1="10486" x2="14054" y2="19135"/>
                        <a14:backgroundMark x1="18378" y1="16757" x2="16108" y2="20324"/>
                        <a14:backgroundMark x1="17081" y1="17730" x2="13730" y2="22162"/>
                        <a14:backgroundMark x1="13730" y1="22162" x2="13730" y2="2227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9100" y="4375150"/>
            <a:ext cx="1485900" cy="14859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DF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1900" y="1320800"/>
            <a:ext cx="15836900" cy="7975600"/>
          </a:xfrm>
          <a:prstGeom prst="rect">
            <a:avLst/>
          </a:prstGeom>
          <a:effectLst>
            <a:outerShdw blurRad="2616083" dir="2700000">
              <a:srgbClr val="2C2C2C">
                <a:alpha val="14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98000"/>
          </a:blip>
          <a:stretch>
            <a:fillRect/>
          </a:stretch>
        </p:blipFill>
        <p:spPr>
          <a:xfrm>
            <a:off x="1511300" y="2184400"/>
            <a:ext cx="15278100" cy="6883400"/>
          </a:xfrm>
          <a:prstGeom prst="rect">
            <a:avLst/>
          </a:prstGeom>
          <a:effectLst>
            <a:outerShdw blurRad="1948004" dir="2700000">
              <a:srgbClr val="2C2C2C">
                <a:alpha val="17000"/>
              </a:srgbClr>
            </a:outerShdw>
          </a:effectLst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8300" y="1638300"/>
            <a:ext cx="304800" cy="304800"/>
          </a:xfrm>
          <a:prstGeom prst="rect">
            <a:avLst/>
          </a:prstGeom>
          <a:effectLst>
            <a:outerShdw blurRad="5860" dir="2700000">
              <a:srgbClr val="2C2C2C">
                <a:alpha val="14000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44900" y="1638300"/>
            <a:ext cx="304800" cy="304800"/>
          </a:xfrm>
          <a:prstGeom prst="rect">
            <a:avLst/>
          </a:prstGeom>
          <a:effectLst>
            <a:outerShdw blurRad="5860" dir="2700000">
              <a:srgbClr val="2C2C2C">
                <a:alpha val="14000"/>
              </a:srgbClr>
            </a:outerShdw>
          </a:effectLst>
        </p:spPr>
      </p:pic>
      <p:sp>
        <p:nvSpPr>
          <p:cNvPr id="7" name="TextBox 7"/>
          <p:cNvSpPr txBox="1"/>
          <p:nvPr/>
        </p:nvSpPr>
        <p:spPr>
          <a:xfrm>
            <a:off x="5511800" y="2692400"/>
            <a:ext cx="6045200" cy="1346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7600" b="0" i="0" u="none" strike="noStrike" spc="-400" dirty="0">
                <a:solidFill>
                  <a:srgbClr val="3A3A3A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발표 순서</a:t>
            </a:r>
            <a:endParaRPr lang="en-US" sz="7600" b="0" i="0" u="none" strike="noStrike" spc="-400" dirty="0">
              <a:solidFill>
                <a:srgbClr val="3A3A3A"/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6">
            <a:alphaModFix amt="37000"/>
          </a:blip>
          <a:stretch>
            <a:fillRect/>
          </a:stretch>
        </p:blipFill>
        <p:spPr>
          <a:xfrm>
            <a:off x="2946400" y="5308600"/>
            <a:ext cx="5588000" cy="12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>
            <a:alphaModFix amt="20000"/>
          </a:blip>
          <a:stretch>
            <a:fillRect/>
          </a:stretch>
        </p:blipFill>
        <p:spPr>
          <a:xfrm>
            <a:off x="8153400" y="4724400"/>
            <a:ext cx="381000" cy="381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46400" y="4660900"/>
            <a:ext cx="787400" cy="5080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4013200" y="4660900"/>
            <a:ext cx="38735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800" b="0" i="0" u="none" strike="noStrike" spc="-100" dirty="0">
                <a:solidFill>
                  <a:srgbClr val="3A3A3A">
                    <a:alpha val="83922"/>
                  </a:srgbClr>
                </a:solidFill>
                <a:ea typeface="Pretendard Regular"/>
              </a:rPr>
              <a:t>프로젝트 개요 및 목표</a:t>
            </a:r>
            <a:endParaRPr lang="ko-KR" sz="2800" b="0" i="0" u="none" strike="noStrike" spc="-100" dirty="0">
              <a:solidFill>
                <a:srgbClr val="3A3A3A">
                  <a:alpha val="83922"/>
                </a:srgbClr>
              </a:solidFill>
              <a:ea typeface="Pretendard Regular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3136900" y="4749800"/>
            <a:ext cx="4064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1" i="0" u="none" strike="noStrike" spc="100">
                <a:solidFill>
                  <a:srgbClr val="FFFFFF"/>
                </a:solidFill>
                <a:latin typeface="Pretendard Medium"/>
              </a:rPr>
              <a:t>01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6">
            <a:alphaModFix amt="37000"/>
          </a:blip>
          <a:stretch>
            <a:fillRect/>
          </a:stretch>
        </p:blipFill>
        <p:spPr>
          <a:xfrm>
            <a:off x="9753600" y="5308600"/>
            <a:ext cx="5588000" cy="127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7">
            <a:alphaModFix amt="20000"/>
          </a:blip>
          <a:stretch>
            <a:fillRect/>
          </a:stretch>
        </p:blipFill>
        <p:spPr>
          <a:xfrm>
            <a:off x="14973300" y="4724400"/>
            <a:ext cx="381000" cy="3810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53600" y="4660900"/>
            <a:ext cx="787400" cy="5080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10833100" y="4660900"/>
            <a:ext cx="38735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800" b="0" i="0" u="none" strike="noStrike" spc="-100" dirty="0">
                <a:solidFill>
                  <a:srgbClr val="3A3A3A">
                    <a:alpha val="83922"/>
                  </a:srgbClr>
                </a:solidFill>
                <a:ea typeface="Pretendard Regular"/>
              </a:rPr>
              <a:t>주요 기능 코드</a:t>
            </a:r>
            <a:endParaRPr lang="ko-KR" sz="2800" b="0" i="0" u="none" strike="noStrike" spc="-100" dirty="0">
              <a:solidFill>
                <a:srgbClr val="3A3A3A">
                  <a:alpha val="83922"/>
                </a:srgbClr>
              </a:solidFill>
              <a:ea typeface="Pretendard Regular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9944100" y="4749800"/>
            <a:ext cx="4064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1" i="0" u="none" strike="noStrike" spc="100">
                <a:solidFill>
                  <a:srgbClr val="FFFFFF"/>
                </a:solidFill>
                <a:latin typeface="Pretendard Medium"/>
              </a:rPr>
              <a:t>04</a:t>
            </a:r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6">
            <a:alphaModFix amt="37000"/>
          </a:blip>
          <a:stretch>
            <a:fillRect/>
          </a:stretch>
        </p:blipFill>
        <p:spPr>
          <a:xfrm>
            <a:off x="2946400" y="6527800"/>
            <a:ext cx="5588000" cy="127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7">
            <a:alphaModFix amt="20000"/>
          </a:blip>
          <a:stretch>
            <a:fillRect/>
          </a:stretch>
        </p:blipFill>
        <p:spPr>
          <a:xfrm>
            <a:off x="8153400" y="5943600"/>
            <a:ext cx="381000" cy="3810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46400" y="5867400"/>
            <a:ext cx="787400" cy="5080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4013200" y="5867400"/>
            <a:ext cx="38735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800" b="0" i="0" u="none" strike="noStrike" spc="-100" dirty="0">
                <a:solidFill>
                  <a:srgbClr val="3A3A3A">
                    <a:alpha val="83922"/>
                  </a:srgbClr>
                </a:solidFill>
                <a:ea typeface="Pretendard Regular"/>
              </a:rPr>
              <a:t>개발 환경</a:t>
            </a:r>
            <a:endParaRPr lang="ko-KR" sz="2800" b="0" i="0" u="none" strike="noStrike" spc="-100" dirty="0">
              <a:solidFill>
                <a:srgbClr val="3A3A3A">
                  <a:alpha val="83922"/>
                </a:srgbClr>
              </a:solidFill>
              <a:ea typeface="Pretendard Regular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3136900" y="5956300"/>
            <a:ext cx="4064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1" i="0" u="none" strike="noStrike" spc="100">
                <a:solidFill>
                  <a:srgbClr val="FFFFFF"/>
                </a:solidFill>
                <a:latin typeface="Pretendard Medium"/>
              </a:rPr>
              <a:t>02</a:t>
            </a:r>
          </a:p>
        </p:txBody>
      </p:sp>
      <p:pic>
        <p:nvPicPr>
          <p:cNvPr id="23" name="Picture 23"/>
          <p:cNvPicPr>
            <a:picLocks noChangeAspect="1"/>
          </p:cNvPicPr>
          <p:nvPr/>
        </p:nvPicPr>
        <p:blipFill>
          <a:blip r:embed="rId6">
            <a:alphaModFix amt="37000"/>
          </a:blip>
          <a:stretch>
            <a:fillRect/>
          </a:stretch>
        </p:blipFill>
        <p:spPr>
          <a:xfrm>
            <a:off x="9753600" y="6527800"/>
            <a:ext cx="5588000" cy="127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7">
            <a:alphaModFix amt="20000"/>
          </a:blip>
          <a:stretch>
            <a:fillRect/>
          </a:stretch>
        </p:blipFill>
        <p:spPr>
          <a:xfrm>
            <a:off x="14973300" y="5943600"/>
            <a:ext cx="381000" cy="3810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53600" y="5867400"/>
            <a:ext cx="787400" cy="508000"/>
          </a:xfrm>
          <a:prstGeom prst="rect">
            <a:avLst/>
          </a:prstGeom>
        </p:spPr>
      </p:pic>
      <p:sp>
        <p:nvSpPr>
          <p:cNvPr id="26" name="TextBox 26"/>
          <p:cNvSpPr txBox="1"/>
          <p:nvPr/>
        </p:nvSpPr>
        <p:spPr>
          <a:xfrm>
            <a:off x="10833100" y="5867400"/>
            <a:ext cx="38735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800" b="0" i="0" u="none" strike="noStrike" spc="-100" dirty="0">
                <a:solidFill>
                  <a:srgbClr val="3A3A3A">
                    <a:alpha val="83922"/>
                  </a:srgbClr>
                </a:solidFill>
                <a:ea typeface="Pretendard Regular"/>
              </a:rPr>
              <a:t>시연</a:t>
            </a:r>
            <a:endParaRPr lang="ko-KR" sz="2800" b="0" i="0" u="none" strike="noStrike" spc="-100" dirty="0">
              <a:solidFill>
                <a:srgbClr val="3A3A3A">
                  <a:alpha val="83922"/>
                </a:srgbClr>
              </a:solidFill>
              <a:ea typeface="Pretendard Regular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9944100" y="5956300"/>
            <a:ext cx="4064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1" i="0" u="none" strike="noStrike" spc="100">
                <a:solidFill>
                  <a:srgbClr val="FFFFFF"/>
                </a:solidFill>
                <a:latin typeface="Pretendard Medium"/>
              </a:rPr>
              <a:t>05</a:t>
            </a:r>
          </a:p>
        </p:txBody>
      </p:sp>
      <p:pic>
        <p:nvPicPr>
          <p:cNvPr id="28" name="Picture 28"/>
          <p:cNvPicPr>
            <a:picLocks noChangeAspect="1"/>
          </p:cNvPicPr>
          <p:nvPr/>
        </p:nvPicPr>
        <p:blipFill>
          <a:blip r:embed="rId6">
            <a:alphaModFix amt="37000"/>
          </a:blip>
          <a:stretch>
            <a:fillRect/>
          </a:stretch>
        </p:blipFill>
        <p:spPr>
          <a:xfrm>
            <a:off x="2946400" y="7759700"/>
            <a:ext cx="5588000" cy="127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7">
            <a:alphaModFix amt="20000"/>
          </a:blip>
          <a:stretch>
            <a:fillRect/>
          </a:stretch>
        </p:blipFill>
        <p:spPr>
          <a:xfrm>
            <a:off x="8153400" y="7175500"/>
            <a:ext cx="381000" cy="3810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46400" y="7099300"/>
            <a:ext cx="787400" cy="508000"/>
          </a:xfrm>
          <a:prstGeom prst="rect">
            <a:avLst/>
          </a:prstGeom>
        </p:spPr>
      </p:pic>
      <p:sp>
        <p:nvSpPr>
          <p:cNvPr id="31" name="TextBox 31"/>
          <p:cNvSpPr txBox="1"/>
          <p:nvPr/>
        </p:nvSpPr>
        <p:spPr>
          <a:xfrm>
            <a:off x="4013200" y="7099300"/>
            <a:ext cx="38735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800" b="0" i="0" u="none" strike="noStrike" spc="-100" dirty="0">
                <a:solidFill>
                  <a:srgbClr val="3A3A3A">
                    <a:alpha val="83922"/>
                  </a:srgbClr>
                </a:solidFill>
                <a:ea typeface="Pretendard Regular"/>
              </a:rPr>
              <a:t>프로젝트 진행 과정</a:t>
            </a:r>
            <a:endParaRPr lang="ko-KR" sz="2800" b="0" i="0" u="none" strike="noStrike" spc="-100" dirty="0">
              <a:solidFill>
                <a:srgbClr val="3A3A3A">
                  <a:alpha val="83922"/>
                </a:srgbClr>
              </a:solidFill>
              <a:ea typeface="Pretendard Regular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3136900" y="7188200"/>
            <a:ext cx="4064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1" i="0" u="none" strike="noStrike" spc="100">
                <a:solidFill>
                  <a:srgbClr val="FFFFFF"/>
                </a:solidFill>
                <a:latin typeface="Pretendard Medium"/>
              </a:rPr>
              <a:t>03</a:t>
            </a:r>
          </a:p>
        </p:txBody>
      </p:sp>
      <p:pic>
        <p:nvPicPr>
          <p:cNvPr id="33" name="Picture 33"/>
          <p:cNvPicPr>
            <a:picLocks noChangeAspect="1"/>
          </p:cNvPicPr>
          <p:nvPr/>
        </p:nvPicPr>
        <p:blipFill>
          <a:blip r:embed="rId6">
            <a:alphaModFix amt="37000"/>
          </a:blip>
          <a:stretch>
            <a:fillRect/>
          </a:stretch>
        </p:blipFill>
        <p:spPr>
          <a:xfrm>
            <a:off x="9753600" y="7759700"/>
            <a:ext cx="5588000" cy="12700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7">
            <a:alphaModFix amt="20000"/>
          </a:blip>
          <a:stretch>
            <a:fillRect/>
          </a:stretch>
        </p:blipFill>
        <p:spPr>
          <a:xfrm>
            <a:off x="14973300" y="7175500"/>
            <a:ext cx="381000" cy="381000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53600" y="7099300"/>
            <a:ext cx="787400" cy="508000"/>
          </a:xfrm>
          <a:prstGeom prst="rect">
            <a:avLst/>
          </a:prstGeom>
        </p:spPr>
      </p:pic>
      <p:grpSp>
        <p:nvGrpSpPr>
          <p:cNvPr id="36" name="Group 3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7" name="Picture 3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494000" y="7912100"/>
            <a:ext cx="635000" cy="635000"/>
          </a:xfrm>
          <a:prstGeom prst="rect">
            <a:avLst/>
          </a:prstGeom>
        </p:spPr>
      </p:pic>
      <p:pic>
        <p:nvPicPr>
          <p:cNvPr id="38" name="Picture 3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735300" y="8077200"/>
            <a:ext cx="190500" cy="304800"/>
          </a:xfrm>
          <a:prstGeom prst="rect">
            <a:avLst/>
          </a:prstGeom>
        </p:spPr>
      </p:pic>
      <p:sp>
        <p:nvSpPr>
          <p:cNvPr id="39" name="TextBox 39"/>
          <p:cNvSpPr txBox="1"/>
          <p:nvPr/>
        </p:nvSpPr>
        <p:spPr>
          <a:xfrm>
            <a:off x="10833100" y="7099300"/>
            <a:ext cx="38735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800" b="0" i="0" u="none" strike="noStrike" spc="-100" dirty="0">
                <a:solidFill>
                  <a:srgbClr val="3A3A3A">
                    <a:alpha val="83922"/>
                  </a:srgbClr>
                </a:solidFill>
                <a:ea typeface="Pretendard Regular"/>
              </a:rPr>
              <a:t>느낀 점</a:t>
            </a:r>
            <a:endParaRPr lang="ko-KR" sz="2800" b="0" i="0" u="none" strike="noStrike" spc="-100" dirty="0">
              <a:solidFill>
                <a:srgbClr val="3A3A3A">
                  <a:alpha val="83922"/>
                </a:srgbClr>
              </a:solidFill>
              <a:ea typeface="Pretendard Regular"/>
            </a:endParaRPr>
          </a:p>
        </p:txBody>
      </p:sp>
      <p:sp>
        <p:nvSpPr>
          <p:cNvPr id="40" name="TextBox 40"/>
          <p:cNvSpPr txBox="1"/>
          <p:nvPr/>
        </p:nvSpPr>
        <p:spPr>
          <a:xfrm>
            <a:off x="9944100" y="7188200"/>
            <a:ext cx="4064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1" i="0" u="none" strike="noStrike" spc="100">
                <a:solidFill>
                  <a:srgbClr val="FFFFFF"/>
                </a:solidFill>
                <a:latin typeface="Pretendard Medium"/>
              </a:rPr>
              <a:t>06</a:t>
            </a: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6603310E-F345-4BC7-A079-26114B1EE814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9946" b="89946" l="5189" r="89946">
                        <a14:foregroundMark x1="54919" y1="27027" x2="35243" y2="34703"/>
                        <a14:foregroundMark x1="35243" y1="34703" x2="54919" y2="23676"/>
                        <a14:foregroundMark x1="49514" y1="25730" x2="28757" y2="31459"/>
                        <a14:foregroundMark x1="28757" y1="31459" x2="23351" y2="35027"/>
                        <a14:foregroundMark x1="23351" y1="35027" x2="20432" y2="39135"/>
                        <a14:foregroundMark x1="20432" y1="39135" x2="19243" y2="55784"/>
                        <a14:foregroundMark x1="19243" y1="55784" x2="21189" y2="64973"/>
                        <a14:foregroundMark x1="21189" y1="64973" x2="24541" y2="69405"/>
                        <a14:foregroundMark x1="24541" y1="69405" x2="35459" y2="73838"/>
                        <a14:foregroundMark x1="35459" y1="73838" x2="53405" y2="75568"/>
                        <a14:foregroundMark x1="53405" y1="75568" x2="60649" y2="74595"/>
                        <a14:foregroundMark x1="60649" y1="74595" x2="74270" y2="67676"/>
                        <a14:foregroundMark x1="74270" y1="67676" x2="79459" y2="62270"/>
                        <a14:foregroundMark x1="79459" y1="62270" x2="80649" y2="57622"/>
                        <a14:foregroundMark x1="80649" y1="57622" x2="80432" y2="50270"/>
                        <a14:foregroundMark x1="80432" y1="50270" x2="72649" y2="34378"/>
                        <a14:foregroundMark x1="72649" y1="34378" x2="62811" y2="25514"/>
                        <a14:foregroundMark x1="62811" y1="25514" x2="56649" y2="23459"/>
                        <a14:foregroundMark x1="56649" y1="23459" x2="49514" y2="23243"/>
                        <a14:foregroundMark x1="49514" y1="23243" x2="44541" y2="25730"/>
                        <a14:foregroundMark x1="44541" y1="25730" x2="44541" y2="25730"/>
                        <a14:foregroundMark x1="52757" y1="32000" x2="14378" y2="57730"/>
                        <a14:foregroundMark x1="14378" y1="57730" x2="52649" y2="34270"/>
                        <a14:foregroundMark x1="52649" y1="34270" x2="48973" y2="45081"/>
                        <a14:foregroundMark x1="48973" y1="45081" x2="45405" y2="51568"/>
                        <a14:foregroundMark x1="45405" y1="51568" x2="57838" y2="47243"/>
                        <a14:foregroundMark x1="57838" y1="47243" x2="52432" y2="58378"/>
                        <a14:foregroundMark x1="52432" y1="58378" x2="68216" y2="52649"/>
                        <a14:foregroundMark x1="68216" y1="52649" x2="72865" y2="52324"/>
                        <a14:foregroundMark x1="72865" y1="52324" x2="64973" y2="62054"/>
                        <a14:foregroundMark x1="65946" y1="54919" x2="60649" y2="67027"/>
                        <a14:foregroundMark x1="60649" y1="67027" x2="53297" y2="76108"/>
                        <a14:foregroundMark x1="53297" y1="76108" x2="36000" y2="77405"/>
                        <a14:foregroundMark x1="36000" y1="77405" x2="29622" y2="75784"/>
                        <a14:foregroundMark x1="23243" y1="69297" x2="38270" y2="77838"/>
                        <a14:foregroundMark x1="38270" y1="77838" x2="56216" y2="79784"/>
                        <a14:foregroundMark x1="56216" y1="79784" x2="66378" y2="76541"/>
                        <a14:foregroundMark x1="66378" y1="76541" x2="77081" y2="64324"/>
                        <a14:foregroundMark x1="77081" y1="64324" x2="78703" y2="59027"/>
                        <a14:foregroundMark x1="78703" y1="59027" x2="77405" y2="54162"/>
                        <a14:foregroundMark x1="77405" y1="54162" x2="70162" y2="43568"/>
                        <a14:foregroundMark x1="70162" y1="43568" x2="64649" y2="39568"/>
                        <a14:foregroundMark x1="64649" y1="39568" x2="39351" y2="38054"/>
                        <a14:foregroundMark x1="39351" y1="38054" x2="32649" y2="38703"/>
                        <a14:foregroundMark x1="32649" y1="38703" x2="27351" y2="41838"/>
                        <a14:foregroundMark x1="27351" y1="41838" x2="22162" y2="54054"/>
                        <a14:foregroundMark x1="41081" y1="31135" x2="43135" y2="26378"/>
                        <a14:foregroundMark x1="43135" y1="26378" x2="50270" y2="19568"/>
                        <a14:foregroundMark x1="50270" y1="19568" x2="55351" y2="20649"/>
                        <a14:foregroundMark x1="55351" y1="20649" x2="56865" y2="22811"/>
                        <a14:foregroundMark x1="41081" y1="26270" x2="38270" y2="30919"/>
                        <a14:foregroundMark x1="38270" y1="30919" x2="40432" y2="31135"/>
                        <a14:foregroundMark x1="44432" y1="30378" x2="41622" y2="30703"/>
                        <a14:foregroundMark x1="62486" y1="47135" x2="68432" y2="47135"/>
                        <a14:foregroundMark x1="68432" y1="47135" x2="63568" y2="47784"/>
                        <a14:foregroundMark x1="63568" y1="47784" x2="68324" y2="48324"/>
                        <a14:foregroundMark x1="68324" y1="48324" x2="68649" y2="48216"/>
                        <a14:foregroundMark x1="34054" y1="52649" x2="36649" y2="62486"/>
                        <a14:foregroundMark x1="36649" y1="62486" x2="36649" y2="62486"/>
                        <a14:foregroundMark x1="37081" y1="53622" x2="35351" y2="63351"/>
                        <a14:foregroundMark x1="48432" y1="56649" x2="48541" y2="66811"/>
                        <a14:foregroundMark x1="50162" y1="62703" x2="47676" y2="72432"/>
                        <a14:foregroundMark x1="50486" y1="63459" x2="51027" y2="65622"/>
                        <a14:foregroundMark x1="53946" y1="62486" x2="55135" y2="65838"/>
                        <a14:foregroundMark x1="55459" y1="63784" x2="57514" y2="67459"/>
                        <a14:foregroundMark x1="87568" y1="58703" x2="88000" y2="58703"/>
                        <a14:foregroundMark x1="89081" y1="55676" x2="88108" y2="60865"/>
                        <a14:foregroundMark x1="88108" y1="60865" x2="89838" y2="56216"/>
                        <a14:foregroundMark x1="89838" y1="56216" x2="88865" y2="50811"/>
                        <a14:foregroundMark x1="88865" y1="50811" x2="88432" y2="49946"/>
                        <a14:foregroundMark x1="86162" y1="47784" x2="87676" y2="58270"/>
                        <a14:foregroundMark x1="87676" y1="58270" x2="81081" y2="72541"/>
                        <a14:foregroundMark x1="81081" y1="72541" x2="72649" y2="78811"/>
                        <a14:foregroundMark x1="72649" y1="78811" x2="63027" y2="81838"/>
                        <a14:foregroundMark x1="63027" y1="81838" x2="41838" y2="82703"/>
                        <a14:foregroundMark x1="41838" y1="82703" x2="27351" y2="78270"/>
                        <a14:foregroundMark x1="27351" y1="78270" x2="18703" y2="71568"/>
                        <a14:foregroundMark x1="18703" y1="71568" x2="12649" y2="62703"/>
                        <a14:foregroundMark x1="12649" y1="62703" x2="10595" y2="56973"/>
                        <a14:foregroundMark x1="10595" y1="56973" x2="11243" y2="47027"/>
                        <a14:foregroundMark x1="11243" y1="47027" x2="8216" y2="37405"/>
                        <a14:foregroundMark x1="8216" y1="37405" x2="13297" y2="36324"/>
                        <a14:foregroundMark x1="13297" y1="36324" x2="15027" y2="40757"/>
                        <a14:foregroundMark x1="15027" y1="40757" x2="11243" y2="45405"/>
                        <a14:foregroundMark x1="11243" y1="45405" x2="16216" y2="49081"/>
                        <a14:foregroundMark x1="16216" y1="49081" x2="13081" y2="58486"/>
                        <a14:foregroundMark x1="13081" y1="58486" x2="16108" y2="62270"/>
                        <a14:foregroundMark x1="16108" y1="62270" x2="18162" y2="34811"/>
                        <a14:foregroundMark x1="18162" y1="34811" x2="24216" y2="26270"/>
                        <a14:foregroundMark x1="24216" y1="26270" x2="27784" y2="23135"/>
                        <a14:foregroundMark x1="27784" y1="23135" x2="46054" y2="15459"/>
                        <a14:foregroundMark x1="46054" y1="15459" x2="51135" y2="15351"/>
                        <a14:foregroundMark x1="51135" y1="15351" x2="61081" y2="16541"/>
                        <a14:foregroundMark x1="61081" y1="16541" x2="73946" y2="24649"/>
                        <a14:foregroundMark x1="73946" y1="24649" x2="80108" y2="32865"/>
                        <a14:foregroundMark x1="80108" y1="32865" x2="85838" y2="46703"/>
                        <a14:foregroundMark x1="85838" y1="46703" x2="86486" y2="50378"/>
                        <a14:foregroundMark x1="9514" y1="50162" x2="9189" y2="59784"/>
                        <a14:foregroundMark x1="9189" y1="59784" x2="9838" y2="61297"/>
                        <a14:foregroundMark x1="10703" y1="41514" x2="6919" y2="38486"/>
                        <a14:foregroundMark x1="6919" y1="38486" x2="8757" y2="33838"/>
                        <a14:foregroundMark x1="8757" y1="33838" x2="12865" y2="34486"/>
                        <a14:foregroundMark x1="10270" y1="35135" x2="6811" y2="38703"/>
                        <a14:foregroundMark x1="6811" y1="38703" x2="8432" y2="43135"/>
                        <a14:foregroundMark x1="6919" y1="40757" x2="7280" y2="36695"/>
                        <a14:backgroundMark x1="23676" y1="10703" x2="11784" y2="16757"/>
                        <a14:backgroundMark x1="11784" y1="16757" x2="8324" y2="19892"/>
                        <a14:backgroundMark x1="8324" y1="19892" x2="7508" y2="33781"/>
                        <a14:backgroundMark x1="16216" y1="27027" x2="12119" y2="32700"/>
                        <a14:backgroundMark x1="6595" y1="32973" x2="3459" y2="4227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82400" y="2184400"/>
            <a:ext cx="1486800" cy="14868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38DD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0" y="571500"/>
            <a:ext cx="17272000" cy="9232900"/>
          </a:xfrm>
          <a:prstGeom prst="rect">
            <a:avLst/>
          </a:prstGeom>
          <a:effectLst>
            <a:outerShdw blurRad="3501838" dir="2700000">
              <a:srgbClr val="2C2C2C">
                <a:alpha val="14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98000"/>
          </a:blip>
          <a:stretch>
            <a:fillRect/>
          </a:stretch>
        </p:blipFill>
        <p:spPr>
          <a:xfrm>
            <a:off x="812800" y="1485900"/>
            <a:ext cx="16662400" cy="8064500"/>
          </a:xfrm>
          <a:prstGeom prst="rect">
            <a:avLst/>
          </a:prstGeom>
          <a:effectLst>
            <a:outerShdw blurRad="2673955" dir="2700000">
              <a:srgbClr val="2C2C2C">
                <a:alpha val="17000"/>
              </a:srgbClr>
            </a:outerShdw>
          </a:effectLst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2500" y="965200"/>
            <a:ext cx="330200" cy="330200"/>
          </a:xfrm>
          <a:prstGeom prst="rect">
            <a:avLst/>
          </a:prstGeom>
          <a:effectLst>
            <a:outerShdw blurRad="6978" dir="2700000">
              <a:srgbClr val="2C2C2C">
                <a:alpha val="14000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05300" y="965200"/>
            <a:ext cx="330200" cy="330200"/>
          </a:xfrm>
          <a:prstGeom prst="rect">
            <a:avLst/>
          </a:prstGeom>
          <a:effectLst>
            <a:outerShdw blurRad="6978" dir="2700000">
              <a:srgbClr val="2C2C2C">
                <a:alpha val="14000"/>
              </a:srgbClr>
            </a:outerShdw>
          </a:effectLst>
        </p:spPr>
      </p:pic>
      <p:sp>
        <p:nvSpPr>
          <p:cNvPr id="10" name="TextBox 10"/>
          <p:cNvSpPr txBox="1"/>
          <p:nvPr/>
        </p:nvSpPr>
        <p:spPr>
          <a:xfrm>
            <a:off x="1268186" y="1362666"/>
            <a:ext cx="8121650" cy="255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endParaRPr lang="ko-KR" sz="6600" b="1" i="0" u="none" strike="noStrike" spc="-300" dirty="0">
              <a:solidFill>
                <a:srgbClr val="3A3A3A"/>
              </a:solidFill>
              <a:ea typeface="Pretendard Bold"/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FEE0803A-B8E1-4DDE-9AAB-543FAE95524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47135" y1="36973" x2="44649" y2="61730"/>
                        <a14:foregroundMark x1="44649" y1="61730" x2="49189" y2="56108"/>
                        <a14:foregroundMark x1="58919" y1="43784" x2="52649" y2="66703"/>
                        <a14:foregroundMark x1="67027" y1="46378" x2="61946" y2="66703"/>
                        <a14:foregroundMark x1="72973" y1="46270" x2="66595" y2="64432"/>
                        <a14:foregroundMark x1="66595" y1="64432" x2="63351" y2="68108"/>
                        <a14:foregroundMark x1="63351" y1="68108" x2="48865" y2="61081"/>
                        <a14:foregroundMark x1="48865" y1="61081" x2="45297" y2="55568"/>
                        <a14:foregroundMark x1="45297" y1="55568" x2="45081" y2="49405"/>
                        <a14:foregroundMark x1="45081" y1="49405" x2="48324" y2="44324"/>
                        <a14:foregroundMark x1="48324" y1="44324" x2="54595" y2="40649"/>
                        <a14:foregroundMark x1="54595" y1="40649" x2="59784" y2="40973"/>
                        <a14:foregroundMark x1="59784" y1="40973" x2="63676" y2="49081"/>
                        <a14:foregroundMark x1="63676" y1="49081" x2="65081" y2="59135"/>
                        <a14:foregroundMark x1="65081" y1="59135" x2="63135" y2="65838"/>
                        <a14:foregroundMark x1="63135" y1="65838" x2="56649" y2="70486"/>
                        <a14:foregroundMark x1="56649" y1="70486" x2="48216" y2="68216"/>
                        <a14:foregroundMark x1="48216" y1="68216" x2="38270" y2="61189"/>
                        <a14:foregroundMark x1="38270" y1="61189" x2="32541" y2="52757"/>
                        <a14:foregroundMark x1="32541" y1="52757" x2="30703" y2="45838"/>
                        <a14:foregroundMark x1="30703" y1="45838" x2="33189" y2="39351"/>
                        <a14:foregroundMark x1="33189" y1="39351" x2="47243" y2="32649"/>
                        <a14:foregroundMark x1="47243" y1="32649" x2="63568" y2="29946"/>
                        <a14:foregroundMark x1="63568" y1="29946" x2="67676" y2="32649"/>
                        <a14:foregroundMark x1="67676" y1="32649" x2="70054" y2="40000"/>
                        <a14:foregroundMark x1="70054" y1="40000" x2="70162" y2="50595"/>
                        <a14:foregroundMark x1="70162" y1="50595" x2="61081" y2="63135"/>
                        <a14:foregroundMark x1="61081" y1="63135" x2="46486" y2="70270"/>
                        <a14:foregroundMark x1="46486" y1="70270" x2="32865" y2="69946"/>
                        <a14:foregroundMark x1="32865" y1="69946" x2="25297" y2="62919"/>
                        <a14:foregroundMark x1="25297" y1="62919" x2="21297" y2="50595"/>
                        <a14:foregroundMark x1="21297" y1="50595" x2="23892" y2="36865"/>
                        <a14:foregroundMark x1="23892" y1="36865" x2="34811" y2="25622"/>
                        <a14:foregroundMark x1="34811" y1="25622" x2="48432" y2="22486"/>
                        <a14:foregroundMark x1="48432" y1="22486" x2="58054" y2="26054"/>
                        <a14:foregroundMark x1="58054" y1="26054" x2="69622" y2="35892"/>
                        <a14:foregroundMark x1="69622" y1="35892" x2="72541" y2="44432"/>
                        <a14:foregroundMark x1="72541" y1="44432" x2="68973" y2="58162"/>
                        <a14:foregroundMark x1="68973" y1="58162" x2="54919" y2="74054"/>
                        <a14:foregroundMark x1="54919" y1="74054" x2="44216" y2="77946"/>
                        <a14:foregroundMark x1="44216" y1="77946" x2="32541" y2="74162"/>
                        <a14:foregroundMark x1="32541" y1="74162" x2="21730" y2="64108"/>
                        <a14:foregroundMark x1="21730" y1="64108" x2="17081" y2="50919"/>
                        <a14:foregroundMark x1="17081" y1="50919" x2="22270" y2="39892"/>
                        <a14:foregroundMark x1="22270" y1="39892" x2="44108" y2="28757"/>
                        <a14:foregroundMark x1="44108" y1="28757" x2="65946" y2="24649"/>
                        <a14:foregroundMark x1="65946" y1="24649" x2="73081" y2="27568"/>
                        <a14:foregroundMark x1="73081" y1="27568" x2="75568" y2="51784"/>
                        <a14:foregroundMark x1="75568" y1="51784" x2="68649" y2="64432"/>
                        <a14:foregroundMark x1="68649" y1="64432" x2="56216" y2="73622"/>
                        <a14:foregroundMark x1="56216" y1="73622" x2="43243" y2="72757"/>
                        <a14:foregroundMark x1="43243" y1="72757" x2="29081" y2="62162"/>
                        <a14:foregroundMark x1="29081" y1="62162" x2="21514" y2="46162"/>
                        <a14:foregroundMark x1="21514" y1="46162" x2="23243" y2="33514"/>
                        <a14:foregroundMark x1="23243" y1="33514" x2="36865" y2="24216"/>
                        <a14:foregroundMark x1="36865" y1="24216" x2="50162" y2="24973"/>
                        <a14:foregroundMark x1="50162" y1="24973" x2="65622" y2="38919"/>
                        <a14:foregroundMark x1="65622" y1="38919" x2="71568" y2="52865"/>
                        <a14:foregroundMark x1="71568" y1="52865" x2="69946" y2="63892"/>
                        <a14:foregroundMark x1="69946" y1="63892" x2="57730" y2="76757"/>
                        <a14:foregroundMark x1="57730" y1="76757" x2="39568" y2="83027"/>
                        <a14:foregroundMark x1="39568" y1="83027" x2="30054" y2="76757"/>
                        <a14:foregroundMark x1="30054" y1="76757" x2="25189" y2="62486"/>
                        <a14:foregroundMark x1="25189" y1="62486" x2="28757" y2="50270"/>
                        <a14:foregroundMark x1="28757" y1="50270" x2="42703" y2="39892"/>
                        <a14:foregroundMark x1="42703" y1="39892" x2="59676" y2="36649"/>
                        <a14:foregroundMark x1="59676" y1="36649" x2="69081" y2="40973"/>
                        <a14:foregroundMark x1="69081" y1="40973" x2="73189" y2="51027"/>
                        <a14:foregroundMark x1="73189" y1="51027" x2="73189" y2="59027"/>
                        <a14:foregroundMark x1="73189" y1="59027" x2="67892" y2="64541"/>
                        <a14:foregroundMark x1="67892" y1="64541" x2="59027" y2="65297"/>
                        <a14:foregroundMark x1="59027" y1="65297" x2="42162" y2="47243"/>
                        <a14:foregroundMark x1="42162" y1="47243" x2="41189" y2="40432"/>
                        <a14:foregroundMark x1="41189" y1="40432" x2="46162" y2="36216"/>
                        <a14:foregroundMark x1="46162" y1="36216" x2="59459" y2="40216"/>
                        <a14:foregroundMark x1="59459" y1="40216" x2="74054" y2="53081"/>
                        <a14:foregroundMark x1="74054" y1="53081" x2="80000" y2="65405"/>
                        <a14:foregroundMark x1="80000" y1="65405" x2="75459" y2="72324"/>
                        <a14:foregroundMark x1="75459" y1="72324" x2="66162" y2="73514"/>
                        <a14:foregroundMark x1="66162" y1="73514" x2="56865" y2="67784"/>
                        <a14:foregroundMark x1="56865" y1="67784" x2="52541" y2="61838"/>
                        <a14:foregroundMark x1="62703" y1="58378" x2="42595" y2="62378"/>
                        <a14:foregroundMark x1="42595" y1="62378" x2="37405" y2="57189"/>
                        <a14:foregroundMark x1="37405" y1="57189" x2="36432" y2="51568"/>
                        <a14:foregroundMark x1="36432" y1="51568" x2="33838" y2="61297"/>
                        <a14:foregroundMark x1="33838" y1="61297" x2="33514" y2="56000"/>
                        <a14:foregroundMark x1="33514" y1="56000" x2="31351" y2="60757"/>
                        <a14:foregroundMark x1="31351" y1="60757" x2="35892" y2="55892"/>
                        <a14:foregroundMark x1="32108" y1="43459" x2="19676" y2="52324"/>
                        <a14:foregroundMark x1="19676" y1="52324" x2="18811" y2="52216"/>
                        <a14:foregroundMark x1="31892" y1="39135" x2="24649" y2="47459"/>
                        <a14:foregroundMark x1="24649" y1="47459" x2="22162" y2="48973"/>
                        <a14:foregroundMark x1="29081" y1="40108" x2="25946" y2="45405"/>
                        <a14:foregroundMark x1="25946" y1="45405" x2="26162" y2="44973"/>
                        <a14:foregroundMark x1="41514" y1="34270" x2="43459" y2="36108"/>
                        <a14:foregroundMark x1="46486" y1="33405" x2="60865" y2="37838"/>
                        <a14:foregroundMark x1="51243" y1="35027" x2="56649" y2="33730"/>
                        <a14:foregroundMark x1="56649" y1="33730" x2="41405" y2="32432"/>
                        <a14:foregroundMark x1="41405" y1="32432" x2="42486" y2="25946"/>
                        <a14:foregroundMark x1="35351" y1="23027" x2="43243" y2="19892"/>
                        <a14:foregroundMark x1="43243" y1="19892" x2="48649" y2="19351"/>
                        <a14:foregroundMark x1="48649" y1="19351" x2="67676" y2="26703"/>
                        <a14:foregroundMark x1="66486" y1="25514" x2="58378" y2="21514"/>
                        <a14:foregroundMark x1="58378" y1="21514" x2="46919" y2="20216"/>
                        <a14:foregroundMark x1="46919" y1="20216" x2="36000" y2="23568"/>
                        <a14:foregroundMark x1="36000" y1="23568" x2="35459" y2="23892"/>
                        <a14:foregroundMark x1="17730" y1="42486" x2="16865" y2="59568"/>
                        <a14:foregroundMark x1="16865" y1="59568" x2="19027" y2="65189"/>
                        <a14:foregroundMark x1="19027" y1="65189" x2="32216" y2="76541"/>
                        <a14:foregroundMark x1="32216" y1="76541" x2="52757" y2="80757"/>
                        <a14:foregroundMark x1="52757" y1="80757" x2="58811" y2="80865"/>
                        <a14:foregroundMark x1="58811" y1="80865" x2="69297" y2="79351"/>
                        <a14:foregroundMark x1="69297" y1="79351" x2="80324" y2="72000"/>
                        <a14:foregroundMark x1="80324" y1="72000" x2="84324" y2="66162"/>
                        <a14:foregroundMark x1="84324" y1="66162" x2="85838" y2="52973"/>
                        <a14:foregroundMark x1="85838" y1="52973" x2="83784" y2="40324"/>
                        <a14:foregroundMark x1="83784" y1="40324" x2="77514" y2="29189"/>
                        <a14:foregroundMark x1="77514" y1="29189" x2="68541" y2="22270"/>
                        <a14:foregroundMark x1="68541" y1="22270" x2="50054" y2="17405"/>
                        <a14:foregroundMark x1="50054" y1="17405" x2="33622" y2="21405"/>
                        <a14:foregroundMark x1="33622" y1="21405" x2="24757" y2="27135"/>
                        <a14:foregroundMark x1="24757" y1="27135" x2="17081" y2="37297"/>
                        <a14:foregroundMark x1="17081" y1="37297" x2="16108" y2="42162"/>
                        <a14:foregroundMark x1="16108" y1="42162" x2="16649" y2="46919"/>
                        <a14:foregroundMark x1="16649" y1="46919" x2="16649" y2="47027"/>
                        <a14:foregroundMark x1="33081" y1="20216" x2="47459" y2="15568"/>
                        <a14:foregroundMark x1="47459" y1="15568" x2="62162" y2="18270"/>
                        <a14:foregroundMark x1="62162" y1="18270" x2="70270" y2="22162"/>
                        <a14:foregroundMark x1="76973" y1="30919" x2="73946" y2="37081"/>
                        <a14:foregroundMark x1="73946" y1="37081" x2="75243" y2="44541"/>
                        <a14:foregroundMark x1="75243" y1="44541" x2="79459" y2="39351"/>
                        <a14:foregroundMark x1="79459" y1="39351" x2="77189" y2="54595"/>
                        <a14:foregroundMark x1="77189" y1="54595" x2="80541" y2="59676"/>
                        <a14:foregroundMark x1="80541" y1="59676" x2="80324" y2="60865"/>
                        <a14:foregroundMark x1="82919" y1="61405" x2="83027" y2="43459"/>
                        <a14:foregroundMark x1="81297" y1="59568" x2="81297" y2="41946"/>
                        <a14:foregroundMark x1="81297" y1="41946" x2="81297" y2="41946"/>
                        <a14:foregroundMark x1="82270" y1="63459" x2="86378" y2="60216"/>
                        <a14:foregroundMark x1="86378" y1="60216" x2="88432" y2="54486"/>
                        <a14:foregroundMark x1="88432" y1="54486" x2="88216" y2="49514"/>
                        <a14:foregroundMark x1="88216" y1="49514" x2="83351" y2="41946"/>
                        <a14:foregroundMark x1="72865" y1="72432" x2="61946" y2="76432"/>
                        <a14:foregroundMark x1="61946" y1="76432" x2="56108" y2="77730"/>
                        <a14:foregroundMark x1="76649" y1="71351" x2="63135" y2="79568"/>
                        <a14:foregroundMark x1="69946" y1="75784" x2="56324" y2="80757"/>
                        <a14:foregroundMark x1="70162" y1="80108" x2="43784" y2="84000"/>
                        <a14:foregroundMark x1="43784" y1="84000" x2="22378" y2="72432"/>
                        <a14:foregroundMark x1="22378" y1="72432" x2="14703" y2="59784"/>
                        <a14:foregroundMark x1="14703" y1="59784" x2="13730" y2="54054"/>
                        <a14:foregroundMark x1="13730" y1="54054" x2="16973" y2="44649"/>
                        <a14:foregroundMark x1="16973" y1="44649" x2="17514" y2="43568"/>
                        <a14:foregroundMark x1="21946" y1="72108" x2="24973" y2="76324"/>
                        <a14:foregroundMark x1="24973" y1="76324" x2="28973" y2="79135"/>
                        <a14:foregroundMark x1="28973" y1="79135" x2="49514" y2="84324"/>
                        <a14:foregroundMark x1="49514" y1="84324" x2="68649" y2="80973"/>
                        <a14:foregroundMark x1="84108" y1="40324" x2="86919" y2="44324"/>
                        <a14:foregroundMark x1="86919" y1="44324" x2="86919" y2="44541"/>
                        <a14:foregroundMark x1="84541" y1="40757" x2="87568" y2="44541"/>
                        <a14:foregroundMark x1="87568" y1="44541" x2="87676" y2="447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71091" y="1527113"/>
            <a:ext cx="1486800" cy="1486800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492335FE-7419-45E7-B051-CC38377A1785}"/>
              </a:ext>
            </a:extLst>
          </p:cNvPr>
          <p:cNvGrpSpPr/>
          <p:nvPr/>
        </p:nvGrpSpPr>
        <p:grpSpPr>
          <a:xfrm>
            <a:off x="1379610" y="3915366"/>
            <a:ext cx="7281034" cy="5164454"/>
            <a:chOff x="9254366" y="3982632"/>
            <a:chExt cx="7281034" cy="5164454"/>
          </a:xfrm>
        </p:grpSpPr>
        <p:pic>
          <p:nvPicPr>
            <p:cNvPr id="39" name="Picture 9">
              <a:extLst>
                <a:ext uri="{FF2B5EF4-FFF2-40B4-BE49-F238E27FC236}">
                  <a16:creationId xmlns:a16="http://schemas.microsoft.com/office/drawing/2014/main" id="{2549B563-6CBF-4B81-AFC9-D84326CB1DC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254366" y="3982632"/>
              <a:ext cx="7281034" cy="5164454"/>
            </a:xfrm>
            <a:prstGeom prst="rect">
              <a:avLst/>
            </a:prstGeom>
            <a:effectLst>
              <a:outerShdw blurRad="192035" dir="2700000">
                <a:srgbClr val="2C2C2C">
                  <a:alpha val="12000"/>
                </a:srgbClr>
              </a:outerShdw>
            </a:effectLst>
          </p:spPr>
        </p:pic>
        <p:pic>
          <p:nvPicPr>
            <p:cNvPr id="40" name="Picture 18">
              <a:extLst>
                <a:ext uri="{FF2B5EF4-FFF2-40B4-BE49-F238E27FC236}">
                  <a16:creationId xmlns:a16="http://schemas.microsoft.com/office/drawing/2014/main" id="{786A9E50-3A30-45E3-8C2E-02793D7B434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alphaModFix amt="22000"/>
            </a:blip>
            <a:stretch>
              <a:fillRect/>
            </a:stretch>
          </p:blipFill>
          <p:spPr>
            <a:xfrm>
              <a:off x="9686166" y="5087532"/>
              <a:ext cx="3479800" cy="12700"/>
            </a:xfrm>
            <a:prstGeom prst="rect">
              <a:avLst/>
            </a:prstGeom>
          </p:spPr>
        </p:pic>
        <p:sp>
          <p:nvSpPr>
            <p:cNvPr id="42" name="TextBox 20">
              <a:extLst>
                <a:ext uri="{FF2B5EF4-FFF2-40B4-BE49-F238E27FC236}">
                  <a16:creationId xmlns:a16="http://schemas.microsoft.com/office/drawing/2014/main" id="{A527A3E0-E56C-4DB4-8E1A-2894BF26AE49}"/>
                </a:ext>
              </a:extLst>
            </p:cNvPr>
            <p:cNvSpPr txBox="1"/>
            <p:nvPr/>
          </p:nvSpPr>
          <p:spPr>
            <a:xfrm>
              <a:off x="11567507" y="4372566"/>
              <a:ext cx="2540000" cy="431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23669"/>
                </a:lnSpc>
              </a:pPr>
              <a:r>
                <a:rPr lang="ko-KR" altLang="en-US" sz="3600" b="0" i="0" u="none" strike="noStrike" spc="-200" dirty="0">
                  <a:solidFill>
                    <a:srgbClr val="413F3F"/>
                  </a:solidFill>
                  <a:ea typeface="Pretendard SemiBold"/>
                </a:rPr>
                <a:t>프로젝트 개요</a:t>
              </a:r>
              <a:endParaRPr lang="ko-KR" sz="3600" b="0" i="0" u="none" strike="noStrike" spc="-200" dirty="0">
                <a:solidFill>
                  <a:srgbClr val="413F3F"/>
                </a:solidFill>
                <a:ea typeface="Pretendard SemiBold"/>
              </a:endParaRP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9389836" y="5162875"/>
              <a:ext cx="6904963" cy="3841424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just">
                <a:lnSpc>
                  <a:spcPct val="200000"/>
                </a:lnSpc>
              </a:pPr>
              <a:r>
                <a:rPr lang="ko-KR" altLang="en-US" sz="2400" b="0" i="0" u="none" strike="noStrike" dirty="0">
                  <a:solidFill>
                    <a:srgbClr val="2C2C2C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자주 사용하는 기능들을 대화형 </a:t>
              </a:r>
              <a:r>
                <a:rPr lang="ko-KR" altLang="en-US" sz="2400" b="0" i="0" u="none" strike="noStrike" dirty="0" err="1">
                  <a:solidFill>
                    <a:srgbClr val="2C2C2C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챗봇</a:t>
              </a:r>
              <a:r>
                <a:rPr lang="ko-KR" altLang="en-US" sz="2400" b="0" i="0" u="none" strike="noStrike" dirty="0">
                  <a:solidFill>
                    <a:srgbClr val="2C2C2C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 형태로 구현한 프로젝트입니다</a:t>
              </a:r>
              <a:r>
                <a:rPr lang="en-US" altLang="ko-KR" sz="2400" b="0" i="0" u="none" strike="noStrike" dirty="0">
                  <a:solidFill>
                    <a:srgbClr val="2C2C2C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. </a:t>
              </a:r>
              <a:r>
                <a:rPr lang="ko-KR" altLang="en-US" sz="2400" b="0" i="0" u="none" strike="noStrike" dirty="0">
                  <a:solidFill>
                    <a:srgbClr val="2C2C2C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날씨</a:t>
              </a:r>
              <a:r>
                <a:rPr lang="en-US" altLang="ko-KR" sz="2400" b="0" i="0" u="none" strike="noStrike" dirty="0">
                  <a:solidFill>
                    <a:srgbClr val="2C2C2C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, </a:t>
              </a:r>
              <a:r>
                <a:rPr lang="ko-KR" altLang="en-US" sz="2400" b="0" i="0" u="none" strike="noStrike" dirty="0">
                  <a:solidFill>
                    <a:srgbClr val="2C2C2C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번역</a:t>
              </a:r>
              <a:r>
                <a:rPr lang="en-US" altLang="ko-KR" sz="2400" b="0" i="0" u="none" strike="noStrike" dirty="0">
                  <a:solidFill>
                    <a:srgbClr val="2C2C2C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, </a:t>
              </a:r>
              <a:r>
                <a:rPr lang="ko-KR" altLang="en-US" sz="2400" b="0" i="0" u="none" strike="noStrike" dirty="0">
                  <a:solidFill>
                    <a:srgbClr val="2C2C2C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계산 같은 </a:t>
              </a:r>
              <a:r>
                <a:rPr lang="ko-KR" altLang="en-US" sz="2400" b="1" i="0" u="none" strike="noStrike" dirty="0">
                  <a:solidFill>
                    <a:srgbClr val="2C2C2C"/>
                  </a:solidFill>
                  <a:highlight>
                    <a:srgbClr val="FFFF00"/>
                  </a:highlight>
                  <a:latin typeface="Pretendard Regular" panose="020B0600000101010101" charset="-127"/>
                  <a:ea typeface="Pretendard Regular" panose="020B0600000101010101" charset="-127"/>
                </a:rPr>
                <a:t>실용 기능</a:t>
              </a:r>
              <a:r>
                <a:rPr lang="ko-KR" altLang="en-US" sz="2400" b="0" i="0" u="none" strike="noStrike" dirty="0">
                  <a:solidFill>
                    <a:srgbClr val="2C2C2C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은 물론</a:t>
              </a:r>
              <a:r>
                <a:rPr lang="en-US" altLang="ko-KR" sz="2400" b="0" i="0" u="none" strike="noStrike" dirty="0">
                  <a:solidFill>
                    <a:srgbClr val="2C2C2C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, MBTI</a:t>
              </a:r>
              <a:r>
                <a:rPr lang="ko-KR" altLang="en-US" sz="2400" b="0" i="0" u="none" strike="noStrike" dirty="0">
                  <a:solidFill>
                    <a:srgbClr val="2C2C2C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나 랜덤 선택 같은 </a:t>
              </a:r>
              <a:r>
                <a:rPr lang="ko-KR" altLang="en-US" sz="2400" b="1" i="0" u="none" strike="noStrike" dirty="0">
                  <a:solidFill>
                    <a:srgbClr val="2C2C2C"/>
                  </a:solidFill>
                  <a:highlight>
                    <a:srgbClr val="FFFF00"/>
                  </a:highlight>
                  <a:latin typeface="Pretendard Regular" panose="020B0600000101010101" charset="-127"/>
                  <a:ea typeface="Pretendard Regular" panose="020B0600000101010101" charset="-127"/>
                </a:rPr>
                <a:t>오락 기능</a:t>
              </a:r>
              <a:r>
                <a:rPr lang="ko-KR" altLang="en-US" sz="2400" b="0" i="0" u="none" strike="noStrike" dirty="0">
                  <a:solidFill>
                    <a:srgbClr val="2C2C2C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도 담았습니다</a:t>
              </a:r>
              <a:r>
                <a:rPr lang="en-US" altLang="ko-KR" sz="2400" b="0" i="0" u="none" strike="noStrike" dirty="0">
                  <a:solidFill>
                    <a:srgbClr val="2C2C2C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. </a:t>
              </a:r>
              <a:r>
                <a:rPr lang="ko-KR" altLang="en-US" sz="2400" b="0" i="0" u="none" strike="noStrike" dirty="0">
                  <a:solidFill>
                    <a:srgbClr val="2C2C2C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직관적인 대화 </a:t>
              </a:r>
              <a:r>
                <a:rPr lang="en-US" altLang="ko-KR" sz="2400" b="0" i="0" u="none" strike="noStrike" dirty="0">
                  <a:solidFill>
                    <a:srgbClr val="2C2C2C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UI</a:t>
              </a:r>
              <a:r>
                <a:rPr lang="ko-KR" altLang="en-US" sz="2400" b="0" i="0" u="none" strike="noStrike" dirty="0">
                  <a:solidFill>
                    <a:srgbClr val="2C2C2C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와 간결한 입력 방식</a:t>
              </a:r>
              <a:r>
                <a:rPr lang="en-US" altLang="ko-KR" sz="2400" b="0" i="0" u="none" strike="noStrike" dirty="0">
                  <a:solidFill>
                    <a:srgbClr val="2C2C2C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, </a:t>
              </a:r>
              <a:r>
                <a:rPr lang="ko-KR" altLang="en-US" sz="2400" b="0" i="0" u="none" strike="noStrike" dirty="0">
                  <a:solidFill>
                    <a:srgbClr val="2C2C2C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그리고 유지보수가 쉬운 구조까지 고려해 설계했습니다</a:t>
              </a:r>
              <a:r>
                <a:rPr lang="en-US" altLang="ko-KR" sz="2400" b="0" i="0" u="none" strike="noStrike" dirty="0">
                  <a:solidFill>
                    <a:srgbClr val="2C2C2C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.</a:t>
              </a:r>
              <a:endParaRPr lang="en-US" sz="2400" b="0" i="0" u="none" strike="noStrike" dirty="0">
                <a:solidFill>
                  <a:srgbClr val="2C2C2C"/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</p:txBody>
        </p:sp>
        <p:pic>
          <p:nvPicPr>
            <p:cNvPr id="45" name="Picture 18">
              <a:extLst>
                <a:ext uri="{FF2B5EF4-FFF2-40B4-BE49-F238E27FC236}">
                  <a16:creationId xmlns:a16="http://schemas.microsoft.com/office/drawing/2014/main" id="{0C951B57-8690-42B0-A7D3-BD808699A57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alphaModFix amt="22000"/>
            </a:blip>
            <a:stretch>
              <a:fillRect/>
            </a:stretch>
          </p:blipFill>
          <p:spPr>
            <a:xfrm>
              <a:off x="12531119" y="5087532"/>
              <a:ext cx="3479800" cy="12700"/>
            </a:xfrm>
            <a:prstGeom prst="rect">
              <a:avLst/>
            </a:prstGeom>
          </p:spPr>
        </p:pic>
        <p:pic>
          <p:nvPicPr>
            <p:cNvPr id="47" name="Picture 19">
              <a:extLst>
                <a:ext uri="{FF2B5EF4-FFF2-40B4-BE49-F238E27FC236}">
                  <a16:creationId xmlns:a16="http://schemas.microsoft.com/office/drawing/2014/main" id="{72CBA5F5-1E68-4606-8692-C49DE112D37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alphaModFix amt="20000"/>
            </a:blip>
            <a:stretch>
              <a:fillRect/>
            </a:stretch>
          </p:blipFill>
          <p:spPr>
            <a:xfrm>
              <a:off x="15374241" y="4372566"/>
              <a:ext cx="393700" cy="393700"/>
            </a:xfrm>
            <a:prstGeom prst="rect">
              <a:avLst/>
            </a:prstGeom>
          </p:spPr>
        </p:pic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CE465624-F208-44B0-AA07-95A49E7EE434}"/>
              </a:ext>
            </a:extLst>
          </p:cNvPr>
          <p:cNvGrpSpPr/>
          <p:nvPr/>
        </p:nvGrpSpPr>
        <p:grpSpPr>
          <a:xfrm>
            <a:off x="9627356" y="3915366"/>
            <a:ext cx="7281034" cy="5164454"/>
            <a:chOff x="1325465" y="3982632"/>
            <a:chExt cx="7281034" cy="5164454"/>
          </a:xfrm>
        </p:grpSpPr>
        <p:pic>
          <p:nvPicPr>
            <p:cNvPr id="60" name="Picture 9">
              <a:extLst>
                <a:ext uri="{FF2B5EF4-FFF2-40B4-BE49-F238E27FC236}">
                  <a16:creationId xmlns:a16="http://schemas.microsoft.com/office/drawing/2014/main" id="{6AFFD39C-DAE5-4230-B244-1ED2057E465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325465" y="3982632"/>
              <a:ext cx="7281034" cy="5164454"/>
            </a:xfrm>
            <a:prstGeom prst="rect">
              <a:avLst/>
            </a:prstGeom>
            <a:effectLst>
              <a:outerShdw blurRad="192035" dir="2700000">
                <a:srgbClr val="2C2C2C">
                  <a:alpha val="12000"/>
                </a:srgbClr>
              </a:outerShdw>
            </a:effectLst>
          </p:spPr>
        </p:pic>
        <p:pic>
          <p:nvPicPr>
            <p:cNvPr id="61" name="Picture 18">
              <a:extLst>
                <a:ext uri="{FF2B5EF4-FFF2-40B4-BE49-F238E27FC236}">
                  <a16:creationId xmlns:a16="http://schemas.microsoft.com/office/drawing/2014/main" id="{67B20E6B-7667-4233-A342-BFAC60F6A2A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alphaModFix amt="22000"/>
            </a:blip>
            <a:stretch>
              <a:fillRect/>
            </a:stretch>
          </p:blipFill>
          <p:spPr>
            <a:xfrm>
              <a:off x="1757265" y="5087532"/>
              <a:ext cx="3479800" cy="12700"/>
            </a:xfrm>
            <a:prstGeom prst="rect">
              <a:avLst/>
            </a:prstGeom>
          </p:spPr>
        </p:pic>
        <p:sp>
          <p:nvSpPr>
            <p:cNvPr id="62" name="TextBox 20">
              <a:extLst>
                <a:ext uri="{FF2B5EF4-FFF2-40B4-BE49-F238E27FC236}">
                  <a16:creationId xmlns:a16="http://schemas.microsoft.com/office/drawing/2014/main" id="{FF732661-6B4D-4DD2-B998-77DACCAD64FF}"/>
                </a:ext>
              </a:extLst>
            </p:cNvPr>
            <p:cNvSpPr txBox="1"/>
            <p:nvPr/>
          </p:nvSpPr>
          <p:spPr>
            <a:xfrm>
              <a:off x="3638606" y="4372566"/>
              <a:ext cx="2540000" cy="431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23669"/>
                </a:lnSpc>
              </a:pPr>
              <a:r>
                <a:rPr lang="ko-KR" altLang="en-US" sz="3600" b="0" i="0" u="none" strike="noStrike" spc="-200" dirty="0">
                  <a:solidFill>
                    <a:srgbClr val="413F3F"/>
                  </a:solidFill>
                  <a:ea typeface="Pretendard SemiBold"/>
                </a:rPr>
                <a:t>프로젝트 목표</a:t>
              </a:r>
              <a:endParaRPr lang="ko-KR" sz="3600" b="0" i="0" u="none" strike="noStrike" spc="-200" dirty="0">
                <a:solidFill>
                  <a:srgbClr val="413F3F"/>
                </a:solidFill>
                <a:ea typeface="Pretendard SemiBold"/>
              </a:endParaRPr>
            </a:p>
          </p:txBody>
        </p:sp>
        <p:pic>
          <p:nvPicPr>
            <p:cNvPr id="64" name="Picture 18">
              <a:extLst>
                <a:ext uri="{FF2B5EF4-FFF2-40B4-BE49-F238E27FC236}">
                  <a16:creationId xmlns:a16="http://schemas.microsoft.com/office/drawing/2014/main" id="{62112691-7868-4622-A3D3-BAC0ED29204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alphaModFix amt="22000"/>
            </a:blip>
            <a:stretch>
              <a:fillRect/>
            </a:stretch>
          </p:blipFill>
          <p:spPr>
            <a:xfrm>
              <a:off x="4602218" y="5087532"/>
              <a:ext cx="3479800" cy="12700"/>
            </a:xfrm>
            <a:prstGeom prst="rect">
              <a:avLst/>
            </a:prstGeom>
          </p:spPr>
        </p:pic>
        <p:pic>
          <p:nvPicPr>
            <p:cNvPr id="65" name="Picture 19">
              <a:extLst>
                <a:ext uri="{FF2B5EF4-FFF2-40B4-BE49-F238E27FC236}">
                  <a16:creationId xmlns:a16="http://schemas.microsoft.com/office/drawing/2014/main" id="{597E77A2-4B29-47D9-99CB-DF98AF98B0C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alphaModFix amt="20000"/>
            </a:blip>
            <a:stretch>
              <a:fillRect/>
            </a:stretch>
          </p:blipFill>
          <p:spPr>
            <a:xfrm>
              <a:off x="7445340" y="4391616"/>
              <a:ext cx="393700" cy="393700"/>
            </a:xfrm>
            <a:prstGeom prst="rect">
              <a:avLst/>
            </a:prstGeom>
          </p:spPr>
        </p:pic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D60A4328-EBC8-46C0-B277-2C31478D5F68}"/>
                </a:ext>
              </a:extLst>
            </p:cNvPr>
            <p:cNvGrpSpPr/>
            <p:nvPr/>
          </p:nvGrpSpPr>
          <p:grpSpPr>
            <a:xfrm>
              <a:off x="1720151" y="6186349"/>
              <a:ext cx="6376910" cy="1874620"/>
              <a:chOff x="1282700" y="5010150"/>
              <a:chExt cx="6376910" cy="1874620"/>
            </a:xfrm>
          </p:grpSpPr>
          <p:pic>
            <p:nvPicPr>
              <p:cNvPr id="12" name="Picture 12"/>
              <p:cNvPicPr>
                <a:picLocks noChangeAspect="1"/>
              </p:cNvPicPr>
              <p:nvPr/>
            </p:nvPicPr>
            <p:blipFill>
              <a:blip r:embed="rId11">
                <a:alphaModFix amt="37000"/>
              </a:blip>
              <a:stretch>
                <a:fillRect/>
              </a:stretch>
            </p:blipFill>
            <p:spPr>
              <a:xfrm>
                <a:off x="2894090" y="5542258"/>
                <a:ext cx="4749800" cy="12700"/>
              </a:xfrm>
              <a:prstGeom prst="rect">
                <a:avLst/>
              </a:prstGeom>
            </p:spPr>
          </p:pic>
          <p:pic>
            <p:nvPicPr>
              <p:cNvPr id="13" name="Picture 13"/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282700" y="5010150"/>
                <a:ext cx="1701800" cy="392408"/>
              </a:xfrm>
              <a:prstGeom prst="rect">
                <a:avLst/>
              </a:prstGeom>
            </p:spPr>
          </p:pic>
          <p:sp>
            <p:nvSpPr>
              <p:cNvPr id="14" name="TextBox 14"/>
              <p:cNvSpPr txBox="1"/>
              <p:nvPr/>
            </p:nvSpPr>
            <p:spPr>
              <a:xfrm>
                <a:off x="3176509" y="5046958"/>
                <a:ext cx="4254501" cy="346834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lvl="0" algn="l">
                  <a:lnSpc>
                    <a:spcPct val="99600"/>
                  </a:lnSpc>
                </a:pPr>
                <a:r>
                  <a:rPr lang="ko-KR" altLang="en-US" sz="2400" b="1" i="0" u="none" strike="noStrike" spc="-100" dirty="0">
                    <a:solidFill>
                      <a:schemeClr val="tx1">
                        <a:alpha val="65882"/>
                      </a:schemeClr>
                    </a:solidFill>
                    <a:highlight>
                      <a:srgbClr val="FFFF00"/>
                    </a:highlight>
                    <a:ea typeface="Pretendard Regular"/>
                  </a:rPr>
                  <a:t>실생활 기능</a:t>
                </a:r>
                <a:r>
                  <a:rPr lang="ko-KR" altLang="en-US" sz="2400" b="0" i="0" u="none" strike="noStrike" spc="-100" dirty="0">
                    <a:solidFill>
                      <a:schemeClr val="tx1">
                        <a:alpha val="65882"/>
                      </a:schemeClr>
                    </a:solidFill>
                    <a:ea typeface="Pretendard Regular"/>
                  </a:rPr>
                  <a:t>을 통합한 비서 </a:t>
                </a:r>
                <a:r>
                  <a:rPr lang="ko-KR" altLang="en-US" sz="2400" b="0" i="0" u="none" strike="noStrike" spc="-100" dirty="0" err="1">
                    <a:solidFill>
                      <a:schemeClr val="tx1">
                        <a:alpha val="65882"/>
                      </a:schemeClr>
                    </a:solidFill>
                    <a:ea typeface="Pretendard Regular"/>
                  </a:rPr>
                  <a:t>챗봇</a:t>
                </a:r>
                <a:r>
                  <a:rPr lang="ko-KR" altLang="en-US" sz="2400" b="0" i="0" u="none" strike="noStrike" spc="-100" dirty="0">
                    <a:solidFill>
                      <a:schemeClr val="tx1">
                        <a:alpha val="65882"/>
                      </a:schemeClr>
                    </a:solidFill>
                    <a:ea typeface="Pretendard Regular"/>
                  </a:rPr>
                  <a:t> 구현</a:t>
                </a:r>
                <a:endParaRPr lang="ko-KR" sz="2400" b="0" i="0" u="none" strike="noStrike" spc="-100" dirty="0">
                  <a:solidFill>
                    <a:schemeClr val="tx1">
                      <a:alpha val="65882"/>
                    </a:schemeClr>
                  </a:solidFill>
                  <a:ea typeface="Pretendard Regular"/>
                </a:endParaRPr>
              </a:p>
            </p:txBody>
          </p:sp>
          <p:sp>
            <p:nvSpPr>
              <p:cNvPr id="15" name="TextBox 15"/>
              <p:cNvSpPr txBox="1"/>
              <p:nvPr/>
            </p:nvSpPr>
            <p:spPr>
              <a:xfrm>
                <a:off x="1555750" y="5010150"/>
                <a:ext cx="1155700" cy="392408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lvl="0" algn="ctr">
                  <a:lnSpc>
                    <a:spcPct val="99600"/>
                  </a:lnSpc>
                </a:pPr>
                <a:r>
                  <a:rPr lang="en-US" sz="2000" b="0" i="0" u="none" strike="noStrike" dirty="0">
                    <a:solidFill>
                      <a:srgbClr val="FFFFFF"/>
                    </a:solidFill>
                    <a:latin typeface="Pretendard Medium"/>
                  </a:rPr>
                  <a:t>Target 1</a:t>
                </a:r>
              </a:p>
            </p:txBody>
          </p:sp>
          <p:pic>
            <p:nvPicPr>
              <p:cNvPr id="16" name="Picture 16"/>
              <p:cNvPicPr>
                <a:picLocks noChangeAspect="1"/>
              </p:cNvPicPr>
              <p:nvPr/>
            </p:nvPicPr>
            <p:blipFill>
              <a:blip r:embed="rId11">
                <a:alphaModFix amt="37000"/>
              </a:blip>
              <a:stretch>
                <a:fillRect/>
              </a:stretch>
            </p:blipFill>
            <p:spPr>
              <a:xfrm>
                <a:off x="2894090" y="6291558"/>
                <a:ext cx="4749800" cy="12700"/>
              </a:xfrm>
              <a:prstGeom prst="rect">
                <a:avLst/>
              </a:prstGeom>
            </p:spPr>
          </p:pic>
          <p:pic>
            <p:nvPicPr>
              <p:cNvPr id="17" name="Picture 17"/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282700" y="5734050"/>
                <a:ext cx="1701800" cy="392408"/>
              </a:xfrm>
              <a:prstGeom prst="rect">
                <a:avLst/>
              </a:prstGeom>
            </p:spPr>
          </p:pic>
          <p:sp>
            <p:nvSpPr>
              <p:cNvPr id="18" name="TextBox 18"/>
              <p:cNvSpPr txBox="1"/>
              <p:nvPr/>
            </p:nvSpPr>
            <p:spPr>
              <a:xfrm>
                <a:off x="3176509" y="5770858"/>
                <a:ext cx="3894667" cy="317500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lvl="0" algn="l">
                  <a:lnSpc>
                    <a:spcPct val="99600"/>
                  </a:lnSpc>
                </a:pPr>
                <a:r>
                  <a:rPr lang="ko-KR" altLang="en-US" sz="2400" b="1" spc="-100" dirty="0">
                    <a:solidFill>
                      <a:schemeClr val="tx1">
                        <a:alpha val="65882"/>
                      </a:schemeClr>
                    </a:solidFill>
                    <a:highlight>
                      <a:srgbClr val="FFFF00"/>
                    </a:highlight>
                    <a:ea typeface="Pretendard Regular"/>
                  </a:rPr>
                  <a:t>사용자 중심</a:t>
                </a:r>
                <a:r>
                  <a:rPr lang="ko-KR" altLang="en-US" sz="2400" spc="-100" dirty="0">
                    <a:solidFill>
                      <a:schemeClr val="tx1">
                        <a:alpha val="65882"/>
                      </a:schemeClr>
                    </a:solidFill>
                    <a:ea typeface="Pretendard Regular"/>
                  </a:rPr>
                  <a:t> 흐름과 구조</a:t>
                </a:r>
                <a:endParaRPr lang="ko-KR" sz="2400" b="0" i="0" u="none" strike="noStrike" spc="-100" dirty="0">
                  <a:solidFill>
                    <a:schemeClr val="tx1">
                      <a:alpha val="65882"/>
                    </a:schemeClr>
                  </a:solidFill>
                  <a:ea typeface="Pretendard Regular"/>
                </a:endParaRPr>
              </a:p>
            </p:txBody>
          </p:sp>
          <p:sp>
            <p:nvSpPr>
              <p:cNvPr id="19" name="TextBox 19"/>
              <p:cNvSpPr txBox="1"/>
              <p:nvPr/>
            </p:nvSpPr>
            <p:spPr>
              <a:xfrm>
                <a:off x="1555750" y="5746750"/>
                <a:ext cx="1155700" cy="367008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lvl="0" algn="ctr">
                  <a:lnSpc>
                    <a:spcPct val="99600"/>
                  </a:lnSpc>
                </a:pPr>
                <a:r>
                  <a:rPr lang="en-US" altLang="ko-KR" sz="2000" b="0" i="0" u="none" strike="noStrike" dirty="0">
                    <a:solidFill>
                      <a:srgbClr val="FFFFFF"/>
                    </a:solidFill>
                    <a:latin typeface="Pretendard Medium"/>
                  </a:rPr>
                  <a:t>Target 2</a:t>
                </a:r>
              </a:p>
            </p:txBody>
          </p:sp>
          <p:pic>
            <p:nvPicPr>
              <p:cNvPr id="20" name="Picture 20"/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282700" y="6483350"/>
                <a:ext cx="1701800" cy="392408"/>
              </a:xfrm>
              <a:prstGeom prst="rect">
                <a:avLst/>
              </a:prstGeom>
            </p:spPr>
          </p:pic>
          <p:sp>
            <p:nvSpPr>
              <p:cNvPr id="21" name="TextBox 21"/>
              <p:cNvSpPr txBox="1"/>
              <p:nvPr/>
            </p:nvSpPr>
            <p:spPr>
              <a:xfrm>
                <a:off x="3138410" y="6520157"/>
                <a:ext cx="4521200" cy="364613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lvl="0" algn="l">
                  <a:lnSpc>
                    <a:spcPct val="99600"/>
                  </a:lnSpc>
                </a:pPr>
                <a:r>
                  <a:rPr lang="ko-KR" altLang="en-US" sz="2400" b="1" i="0" u="none" strike="noStrike" spc="-100" dirty="0">
                    <a:solidFill>
                      <a:schemeClr val="tx1">
                        <a:alpha val="65882"/>
                      </a:schemeClr>
                    </a:solidFill>
                    <a:highlight>
                      <a:srgbClr val="FFFF00"/>
                    </a:highlight>
                    <a:ea typeface="Pretendard Regular"/>
                  </a:rPr>
                  <a:t>유지보수성과 확장성</a:t>
                </a:r>
                <a:r>
                  <a:rPr lang="ko-KR" altLang="en-US" sz="2400" b="0" i="0" u="none" strike="noStrike" spc="-100" dirty="0">
                    <a:solidFill>
                      <a:schemeClr val="tx1">
                        <a:alpha val="65882"/>
                      </a:schemeClr>
                    </a:solidFill>
                    <a:ea typeface="Pretendard Regular"/>
                  </a:rPr>
                  <a:t>을 고려한 설계 방식</a:t>
                </a:r>
                <a:endParaRPr lang="ko-KR" sz="2400" b="0" i="0" u="none" strike="noStrike" spc="-100" dirty="0">
                  <a:solidFill>
                    <a:schemeClr val="tx1">
                      <a:alpha val="65882"/>
                    </a:schemeClr>
                  </a:solidFill>
                  <a:ea typeface="Pretendard Regular"/>
                </a:endParaRPr>
              </a:p>
            </p:txBody>
          </p:sp>
          <p:sp>
            <p:nvSpPr>
              <p:cNvPr id="22" name="TextBox 22"/>
              <p:cNvSpPr txBox="1"/>
              <p:nvPr/>
            </p:nvSpPr>
            <p:spPr>
              <a:xfrm>
                <a:off x="1555750" y="6495404"/>
                <a:ext cx="1155700" cy="368300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lvl="0" algn="ctr">
                  <a:lnSpc>
                    <a:spcPct val="99600"/>
                  </a:lnSpc>
                </a:pPr>
                <a:r>
                  <a:rPr lang="en-US" altLang="ko-KR" sz="2000" b="0" i="0" u="none" strike="noStrike" dirty="0">
                    <a:solidFill>
                      <a:srgbClr val="FFFFFF"/>
                    </a:solidFill>
                    <a:latin typeface="Pretendard Medium"/>
                  </a:rPr>
                  <a:t>Target 3</a:t>
                </a:r>
              </a:p>
            </p:txBody>
          </p:sp>
        </p:grpSp>
      </p:grpSp>
      <p:sp>
        <p:nvSpPr>
          <p:cNvPr id="66" name="TextBox 10">
            <a:extLst>
              <a:ext uri="{FF2B5EF4-FFF2-40B4-BE49-F238E27FC236}">
                <a16:creationId xmlns:a16="http://schemas.microsoft.com/office/drawing/2014/main" id="{CD8996AD-A2D4-4414-A974-449EFEB57ACF}"/>
              </a:ext>
            </a:extLst>
          </p:cNvPr>
          <p:cNvSpPr txBox="1"/>
          <p:nvPr/>
        </p:nvSpPr>
        <p:spPr>
          <a:xfrm>
            <a:off x="1379610" y="1663700"/>
            <a:ext cx="8315025" cy="255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6600" b="1" i="0" u="none" strike="noStrike" spc="-300" dirty="0">
                <a:solidFill>
                  <a:srgbClr val="3A3A3A"/>
                </a:solidFill>
                <a:latin typeface="Pretendard Regular" panose="020B0600000101010101" charset="-127"/>
                <a:ea typeface="Pretendard Regular" panose="020B0600000101010101" charset="-127"/>
              </a:rPr>
              <a:t>01. </a:t>
            </a:r>
            <a:r>
              <a:rPr lang="ko-KR" altLang="en-US" sz="6600" b="1" i="0" u="none" strike="noStrike" spc="-300" dirty="0">
                <a:solidFill>
                  <a:srgbClr val="3A3A3A"/>
                </a:solidFill>
                <a:latin typeface="Pretendard Regular" panose="020B0600000101010101" charset="-127"/>
                <a:ea typeface="Pretendard Regular" panose="020B0600000101010101" charset="-127"/>
              </a:rPr>
              <a:t>프로젝트 개요 및 목표</a:t>
            </a:r>
            <a:endParaRPr lang="ko-KR" altLang="ko-KR" sz="6600" b="1" i="0" u="none" strike="noStrike" spc="-300" dirty="0">
              <a:solidFill>
                <a:srgbClr val="3A3A3A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DF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0" y="571500"/>
            <a:ext cx="17272000" cy="9232900"/>
          </a:xfrm>
          <a:prstGeom prst="rect">
            <a:avLst/>
          </a:prstGeom>
          <a:effectLst>
            <a:outerShdw blurRad="3501838" dir="2700000">
              <a:srgbClr val="2C2C2C">
                <a:alpha val="14000"/>
              </a:srgbClr>
            </a:outerShdw>
          </a:effectLst>
        </p:spPr>
      </p:pic>
      <p:pic>
        <p:nvPicPr>
          <p:cNvPr id="58" name="Picture 4">
            <a:extLst>
              <a:ext uri="{FF2B5EF4-FFF2-40B4-BE49-F238E27FC236}">
                <a16:creationId xmlns:a16="http://schemas.microsoft.com/office/drawing/2014/main" id="{2FE07EE4-6ECA-4FCC-A17A-FC704830901A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98000"/>
          </a:blip>
          <a:stretch>
            <a:fillRect/>
          </a:stretch>
        </p:blipFill>
        <p:spPr>
          <a:xfrm>
            <a:off x="812800" y="1485900"/>
            <a:ext cx="16662400" cy="8064500"/>
          </a:xfrm>
          <a:prstGeom prst="rect">
            <a:avLst/>
          </a:prstGeom>
          <a:effectLst>
            <a:outerShdw blurRad="2673955" dir="2700000">
              <a:srgbClr val="2C2C2C">
                <a:alpha val="17000"/>
              </a:srgbClr>
            </a:outerShdw>
          </a:effectLst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2500" y="965200"/>
            <a:ext cx="330200" cy="330200"/>
          </a:xfrm>
          <a:prstGeom prst="rect">
            <a:avLst/>
          </a:prstGeom>
          <a:effectLst>
            <a:outerShdw blurRad="6978" dir="2700000">
              <a:srgbClr val="2C2C2C">
                <a:alpha val="14000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05300" y="965200"/>
            <a:ext cx="330200" cy="330200"/>
          </a:xfrm>
          <a:prstGeom prst="rect">
            <a:avLst/>
          </a:prstGeom>
          <a:effectLst>
            <a:outerShdw blurRad="6978" dir="2700000">
              <a:srgbClr val="2C2C2C">
                <a:alpha val="14000"/>
              </a:srgbClr>
            </a:outerShdw>
          </a:effectLst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1A623C32-BAB2-41AB-8E71-8826B1C91CB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777" b="89944" l="7542" r="90782">
                        <a14:foregroundMark x1="53730" y1="28000" x2="43459" y2="36000"/>
                        <a14:foregroundMark x1="43459" y1="36000" x2="46703" y2="27027"/>
                        <a14:foregroundMark x1="46703" y1="27027" x2="50811" y2="24216"/>
                        <a14:foregroundMark x1="50811" y1="24216" x2="52324" y2="30919"/>
                        <a14:foregroundMark x1="52324" y1="30919" x2="48541" y2="34595"/>
                        <a14:foregroundMark x1="48541" y1="34595" x2="38595" y2="36757"/>
                        <a14:foregroundMark x1="38595" y1="36757" x2="32757" y2="32973"/>
                        <a14:foregroundMark x1="32757" y1="32973" x2="33405" y2="25622"/>
                        <a14:foregroundMark x1="33405" y1="25622" x2="38054" y2="19784"/>
                        <a14:foregroundMark x1="38054" y1="19784" x2="46486" y2="19459"/>
                        <a14:foregroundMark x1="46486" y1="19459" x2="56649" y2="30919"/>
                        <a14:foregroundMark x1="56649" y1="30919" x2="51892" y2="36757"/>
                        <a14:foregroundMark x1="51892" y1="36757" x2="41838" y2="35784"/>
                        <a14:foregroundMark x1="41838" y1="35784" x2="33838" y2="30919"/>
                        <a14:foregroundMark x1="33838" y1="30919" x2="33514" y2="24432"/>
                        <a14:foregroundMark x1="33514" y1="24432" x2="41946" y2="18486"/>
                        <a14:foregroundMark x1="41946" y1="18486" x2="54919" y2="19351"/>
                        <a14:foregroundMark x1="54919" y1="19351" x2="62919" y2="25081"/>
                        <a14:foregroundMark x1="62919" y1="25081" x2="65405" y2="30811"/>
                        <a14:foregroundMark x1="65405" y1="30811" x2="60973" y2="40216"/>
                        <a14:foregroundMark x1="60973" y1="40216" x2="52216" y2="46162"/>
                        <a14:foregroundMark x1="52216" y1="46162" x2="41297" y2="47351"/>
                        <a14:foregroundMark x1="41297" y1="47351" x2="34054" y2="44541"/>
                        <a14:foregroundMark x1="34054" y1="44541" x2="30162" y2="38486"/>
                        <a14:foregroundMark x1="30162" y1="38486" x2="31676" y2="30811"/>
                        <a14:foregroundMark x1="31676" y1="30811" x2="43027" y2="25297"/>
                        <a14:foregroundMark x1="43027" y1="25297" x2="68000" y2="28541"/>
                        <a14:foregroundMark x1="68000" y1="28541" x2="87351" y2="44649"/>
                        <a14:foregroundMark x1="87351" y1="44649" x2="85297" y2="66378"/>
                        <a14:foregroundMark x1="85297" y1="66378" x2="70486" y2="73730"/>
                        <a14:foregroundMark x1="70486" y1="73730" x2="53622" y2="70162"/>
                        <a14:foregroundMark x1="53622" y1="70162" x2="41730" y2="59459"/>
                        <a14:foregroundMark x1="41730" y1="59459" x2="37946" y2="49297"/>
                        <a14:foregroundMark x1="37946" y1="49297" x2="40000" y2="40757"/>
                        <a14:foregroundMark x1="40000" y1="40757" x2="46054" y2="36000"/>
                        <a14:foregroundMark x1="46054" y1="36000" x2="53946" y2="41838"/>
                        <a14:foregroundMark x1="53946" y1="41838" x2="57514" y2="50162"/>
                        <a14:foregroundMark x1="57514" y1="50162" x2="55459" y2="56108"/>
                        <a14:foregroundMark x1="55459" y1="56108" x2="44216" y2="60649"/>
                        <a14:foregroundMark x1="44216" y1="60649" x2="31892" y2="59243"/>
                        <a14:foregroundMark x1="31892" y1="59243" x2="29405" y2="53405"/>
                        <a14:foregroundMark x1="29405" y1="53405" x2="36216" y2="44757"/>
                        <a14:foregroundMark x1="36216" y1="44757" x2="56541" y2="42595"/>
                        <a14:foregroundMark x1="56541" y1="42595" x2="70270" y2="51027"/>
                        <a14:foregroundMark x1="70270" y1="51027" x2="71135" y2="58486"/>
                        <a14:foregroundMark x1="71135" y1="58486" x2="68579" y2="59871"/>
                        <a14:foregroundMark x1="63589" y1="60923" x2="59135" y2="60216"/>
                        <a14:foregroundMark x1="59135" y1="60216" x2="54270" y2="56865"/>
                        <a14:foregroundMark x1="54270" y1="56865" x2="53081" y2="55135"/>
                        <a14:foregroundMark x1="76649" y1="42811" x2="76757" y2="68757"/>
                        <a14:foregroundMark x1="76757" y1="68757" x2="76757" y2="67351"/>
                        <a14:foregroundMark x1="80000" y1="45297" x2="80973" y2="62919"/>
                        <a14:foregroundMark x1="80973" y1="62919" x2="83459" y2="57946"/>
                        <a14:foregroundMark x1="83459" y1="57946" x2="88757" y2="59027"/>
                        <a14:foregroundMark x1="88757" y1="59027" x2="91027" y2="54054"/>
                        <a14:foregroundMark x1="91027" y1="54054" x2="88973" y2="48757"/>
                        <a14:foregroundMark x1="88973" y1="48757" x2="83892" y2="43243"/>
                        <a14:foregroundMark x1="83892" y1="43243" x2="79676" y2="40649"/>
                        <a14:foregroundMark x1="79676" y1="40649" x2="78919" y2="41297"/>
                        <a14:foregroundMark x1="48108" y1="37946" x2="36541" y2="44324"/>
                        <a14:foregroundMark x1="36541" y1="44324" x2="32541" y2="40973"/>
                        <a14:foregroundMark x1="32541" y1="40973" x2="28216" y2="42811"/>
                        <a14:foregroundMark x1="28216" y1="42811" x2="24000" y2="46595"/>
                        <a14:foregroundMark x1="24000" y1="46595" x2="19568" y2="55676"/>
                        <a14:foregroundMark x1="19568" y1="55676" x2="18919" y2="61081"/>
                        <a14:foregroundMark x1="18919" y1="61081" x2="20865" y2="66378"/>
                        <a14:foregroundMark x1="20865" y1="66378" x2="24757" y2="70595"/>
                        <a14:foregroundMark x1="24757" y1="70595" x2="36865" y2="75568"/>
                        <a14:foregroundMark x1="36865" y1="75568" x2="66919" y2="77730"/>
                        <a14:foregroundMark x1="66919" y1="77730" x2="76541" y2="74162"/>
                        <a14:foregroundMark x1="76541" y1="74162" x2="80865" y2="69405"/>
                        <a14:foregroundMark x1="77189" y1="74162" x2="72432" y2="77189"/>
                        <a14:foregroundMark x1="72432" y1="77189" x2="46378" y2="81838"/>
                        <a14:foregroundMark x1="46378" y1="81838" x2="34270" y2="80541"/>
                        <a14:foregroundMark x1="34270" y1="80541" x2="19892" y2="70811"/>
                        <a14:foregroundMark x1="19892" y1="70811" x2="13405" y2="62919"/>
                        <a14:foregroundMark x1="13405" y1="62919" x2="11027" y2="57622"/>
                        <a14:foregroundMark x1="11027" y1="57622" x2="11027" y2="51568"/>
                        <a14:foregroundMark x1="11027" y1="51568" x2="13514" y2="47027"/>
                        <a14:foregroundMark x1="13514" y1="47027" x2="21946" y2="41081"/>
                        <a14:foregroundMark x1="21946" y1="41081" x2="17838" y2="43892"/>
                        <a14:foregroundMark x1="17838" y1="43892" x2="17081" y2="38703"/>
                        <a14:foregroundMark x1="17081" y1="38703" x2="22595" y2="30054"/>
                        <a14:foregroundMark x1="22595" y1="30054" x2="40108" y2="17622"/>
                        <a14:foregroundMark x1="40108" y1="17622" x2="46270" y2="16432"/>
                        <a14:foregroundMark x1="46270" y1="16432" x2="61081" y2="18054"/>
                        <a14:foregroundMark x1="61081" y1="18054" x2="71351" y2="23243"/>
                        <a14:foregroundMark x1="71351" y1="23243" x2="79027" y2="31027"/>
                        <a14:foregroundMark x1="79027" y1="31027" x2="84541" y2="40108"/>
                        <a14:foregroundMark x1="84541" y1="40108" x2="85189" y2="43676"/>
                        <a14:foregroundMark x1="34486" y1="82054" x2="50054" y2="83676"/>
                        <a14:foregroundMark x1="50054" y1="83676" x2="64541" y2="81838"/>
                        <a14:foregroundMark x1="64541" y1="81838" x2="74162" y2="77514"/>
                        <a14:foregroundMark x1="74162" y1="77514" x2="74595" y2="77081"/>
                        <a14:foregroundMark x1="69274" y1="50838" x2="39665" y2="65363"/>
                        <a14:foregroundMark x1="39665" y1="65363" x2="10335" y2="51676"/>
                        <a14:foregroundMark x1="10335" y1="51676" x2="29609" y2="25978"/>
                        <a14:foregroundMark x1="29609" y1="25978" x2="60894" y2="34916"/>
                        <a14:foregroundMark x1="60894" y1="34916" x2="63687" y2="26536"/>
                        <a14:foregroundMark x1="66480" y1="55587" x2="66480" y2="56425"/>
                        <a14:foregroundMark x1="61732" y1="53631" x2="65363" y2="63966"/>
                        <a14:foregroundMark x1="68156" y1="55587" x2="48603" y2="61173"/>
                        <a14:foregroundMark x1="43855" y1="54469" x2="38268" y2="62849"/>
                        <a14:foregroundMark x1="35475" y1="54469" x2="35475" y2="57263"/>
                        <a14:foregroundMark x1="37430" y1="41341" x2="37430" y2="59218"/>
                        <a14:foregroundMark x1="37430" y1="50000" x2="36592" y2="60056"/>
                        <a14:foregroundMark x1="24302" y1="51676" x2="27095" y2="60056"/>
                        <a14:foregroundMark x1="25419" y1="56425" x2="23464" y2="66760"/>
                        <a14:foregroundMark x1="22626" y1="61173" x2="25419" y2="73184"/>
                        <a14:foregroundMark x1="25419" y1="71229" x2="48603" y2="80726"/>
                        <a14:foregroundMark x1="33799" y1="76816" x2="12291" y2="51676"/>
                        <a14:foregroundMark x1="12291" y1="51676" x2="12291" y2="50838"/>
                        <a14:foregroundMark x1="14246" y1="56425" x2="31844" y2="75978"/>
                        <a14:foregroundMark x1="19832" y1="69553" x2="29888" y2="77933"/>
                        <a14:foregroundMark x1="33799" y1="82402" x2="20670" y2="72346"/>
                        <a14:foregroundMark x1="37430" y1="55587" x2="67039" y2="41620"/>
                        <a14:foregroundMark x1="67039" y1="41620" x2="80447" y2="63966"/>
                        <a14:foregroundMark x1="58939" y1="42458" x2="38268" y2="18994"/>
                        <a14:foregroundMark x1="50559" y1="29330" x2="32682" y2="38547"/>
                        <a14:foregroundMark x1="39385" y1="18156" x2="22626" y2="31285"/>
                        <a14:foregroundMark x1="24302" y1="27374" x2="36592" y2="20112"/>
                        <a14:foregroundMark x1="10335" y1="54469" x2="18715" y2="39665"/>
                        <a14:foregroundMark x1="7542" y1="50838" x2="18715" y2="3687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61739" y="1646471"/>
            <a:ext cx="1486800" cy="1486800"/>
          </a:xfrm>
          <a:prstGeom prst="rect">
            <a:avLst/>
          </a:prstGeom>
        </p:spPr>
      </p:pic>
      <p:grpSp>
        <p:nvGrpSpPr>
          <p:cNvPr id="55" name="그룹 54">
            <a:extLst>
              <a:ext uri="{FF2B5EF4-FFF2-40B4-BE49-F238E27FC236}">
                <a16:creationId xmlns:a16="http://schemas.microsoft.com/office/drawing/2014/main" id="{F116E84F-AAC2-45B3-B64F-DB08F704B99F}"/>
              </a:ext>
            </a:extLst>
          </p:cNvPr>
          <p:cNvGrpSpPr/>
          <p:nvPr/>
        </p:nvGrpSpPr>
        <p:grpSpPr>
          <a:xfrm>
            <a:off x="1379611" y="4374842"/>
            <a:ext cx="4318000" cy="4239054"/>
            <a:chOff x="1379611" y="4216400"/>
            <a:chExt cx="4318000" cy="4239054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379611" y="4216400"/>
              <a:ext cx="4318000" cy="4086654"/>
            </a:xfrm>
            <a:prstGeom prst="rect">
              <a:avLst/>
            </a:prstGeom>
            <a:effectLst>
              <a:outerShdw blurRad="372421" dir="2700000">
                <a:srgbClr val="2C2C2C">
                  <a:alpha val="12000"/>
                </a:srgbClr>
              </a:outerShdw>
            </a:effectLst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9">
              <a:alphaModFix amt="22000"/>
            </a:blip>
            <a:stretch>
              <a:fillRect/>
            </a:stretch>
          </p:blipFill>
          <p:spPr>
            <a:xfrm>
              <a:off x="1716575" y="5207000"/>
              <a:ext cx="3479800" cy="1270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10">
              <a:alphaModFix amt="20000"/>
            </a:blip>
            <a:stretch>
              <a:fillRect/>
            </a:stretch>
          </p:blipFill>
          <p:spPr>
            <a:xfrm>
              <a:off x="5011811" y="4660900"/>
              <a:ext cx="393700" cy="393700"/>
            </a:xfrm>
            <a:prstGeom prst="rect">
              <a:avLst/>
            </a:prstGeom>
          </p:spPr>
        </p:pic>
        <p:sp>
          <p:nvSpPr>
            <p:cNvPr id="21" name="TextBox 21"/>
            <p:cNvSpPr txBox="1"/>
            <p:nvPr/>
          </p:nvSpPr>
          <p:spPr>
            <a:xfrm>
              <a:off x="2364275" y="4559300"/>
              <a:ext cx="2184400" cy="5461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9600"/>
                </a:lnSpc>
              </a:pPr>
              <a:r>
                <a:rPr lang="ko-KR" altLang="en-US" sz="3200" dirty="0">
                  <a:solidFill>
                    <a:srgbClr val="377CCF"/>
                  </a:solidFill>
                  <a:latin typeface="Pretendard SemiBold" panose="020B0600000101010101" charset="-127"/>
                  <a:ea typeface="Pretendard SemiBold" panose="020B0600000101010101" charset="-127"/>
                </a:rPr>
                <a:t>언어</a:t>
              </a:r>
              <a:endParaRPr lang="en-US" sz="3200" b="0" i="0" u="none" strike="noStrike" dirty="0">
                <a:solidFill>
                  <a:srgbClr val="377CCF"/>
                </a:solidFill>
                <a:latin typeface="Pretendard SemiBold" panose="020B0600000101010101" charset="-127"/>
                <a:ea typeface="Pretendard SemiBold" panose="020B0600000101010101" charset="-127"/>
              </a:endParaRPr>
            </a:p>
          </p:txBody>
        </p:sp>
        <p:pic>
          <p:nvPicPr>
            <p:cNvPr id="47" name="Picture 18">
              <a:extLst>
                <a:ext uri="{FF2B5EF4-FFF2-40B4-BE49-F238E27FC236}">
                  <a16:creationId xmlns:a16="http://schemas.microsoft.com/office/drawing/2014/main" id="{11C45954-8280-4256-8BC4-A40B6604A44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alphaModFix amt="22000"/>
            </a:blip>
            <a:stretch>
              <a:fillRect/>
            </a:stretch>
          </p:blipFill>
          <p:spPr>
            <a:xfrm>
              <a:off x="1716575" y="7108484"/>
              <a:ext cx="3479800" cy="12700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EB02EB8F-94E5-42D0-9E13-B5EC561D8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16789" y="5678746"/>
              <a:ext cx="956813" cy="956813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CCF1313F-60AC-4FD5-B641-66DDEB7635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36338" y="5566752"/>
              <a:ext cx="1180800" cy="1180800"/>
            </a:xfrm>
            <a:prstGeom prst="rect">
              <a:avLst/>
            </a:prstGeom>
          </p:spPr>
        </p:pic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CDE0C3E4-4A13-4637-A432-661B56468F1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55587" y="5566602"/>
              <a:ext cx="1181100" cy="1181100"/>
            </a:xfrm>
            <a:prstGeom prst="rect">
              <a:avLst/>
            </a:prstGeom>
          </p:spPr>
        </p:pic>
        <p:sp>
          <p:nvSpPr>
            <p:cNvPr id="48" name="TextBox 17">
              <a:extLst>
                <a:ext uri="{FF2B5EF4-FFF2-40B4-BE49-F238E27FC236}">
                  <a16:creationId xmlns:a16="http://schemas.microsoft.com/office/drawing/2014/main" id="{217E1090-3AF0-4344-B543-531710AD8DF4}"/>
                </a:ext>
              </a:extLst>
            </p:cNvPr>
            <p:cNvSpPr txBox="1"/>
            <p:nvPr/>
          </p:nvSpPr>
          <p:spPr>
            <a:xfrm>
              <a:off x="1542969" y="7248954"/>
              <a:ext cx="4051300" cy="12065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just">
                <a:lnSpc>
                  <a:spcPct val="123669"/>
                </a:lnSpc>
              </a:pPr>
              <a:endParaRPr lang="en-US" sz="1800" b="0" i="0" u="none" strike="noStrike" spc="-100" dirty="0">
                <a:solidFill>
                  <a:schemeClr val="tx1">
                    <a:alpha val="4902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</p:txBody>
        </p:sp>
        <p:sp>
          <p:nvSpPr>
            <p:cNvPr id="49" name="TextBox 17">
              <a:extLst>
                <a:ext uri="{FF2B5EF4-FFF2-40B4-BE49-F238E27FC236}">
                  <a16:creationId xmlns:a16="http://schemas.microsoft.com/office/drawing/2014/main" id="{4EF83E4E-9248-45EC-8880-F3968E8B2987}"/>
                </a:ext>
              </a:extLst>
            </p:cNvPr>
            <p:cNvSpPr txBox="1"/>
            <p:nvPr/>
          </p:nvSpPr>
          <p:spPr>
            <a:xfrm>
              <a:off x="2245746" y="7427249"/>
              <a:ext cx="2421459" cy="506777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just">
                <a:lnSpc>
                  <a:spcPct val="123669"/>
                </a:lnSpc>
              </a:pPr>
              <a:r>
                <a:rPr lang="ko-KR" altLang="en-US" sz="1800" b="0" i="0" u="none" strike="noStrike" spc="-100" dirty="0">
                  <a:solidFill>
                    <a:schemeClr val="tx1">
                      <a:alpha val="49020"/>
                    </a:scheme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웹 </a:t>
              </a:r>
              <a:r>
                <a:rPr lang="en-US" altLang="ko-KR" sz="1800" b="0" i="0" u="none" strike="noStrike" spc="-100" dirty="0">
                  <a:solidFill>
                    <a:schemeClr val="tx1">
                      <a:alpha val="49020"/>
                    </a:scheme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UI </a:t>
              </a:r>
              <a:r>
                <a:rPr lang="ko-KR" altLang="en-US" sz="1800" b="0" i="0" u="none" strike="noStrike" spc="-100" dirty="0">
                  <a:solidFill>
                    <a:schemeClr val="tx1">
                      <a:alpha val="49020"/>
                    </a:scheme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구축을 위한 기본 </a:t>
              </a:r>
              <a:r>
                <a:rPr lang="en-US" altLang="ko-KR" sz="1800" b="0" i="0" u="none" strike="noStrike" spc="-100" dirty="0">
                  <a:solidFill>
                    <a:schemeClr val="tx1">
                      <a:alpha val="49020"/>
                    </a:scheme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3</a:t>
              </a:r>
              <a:r>
                <a:rPr lang="ko-KR" altLang="en-US" sz="1800" b="0" i="0" u="none" strike="noStrike" spc="-100" dirty="0">
                  <a:solidFill>
                    <a:schemeClr val="tx1">
                      <a:alpha val="49020"/>
                    </a:scheme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요소</a:t>
              </a:r>
              <a:endParaRPr lang="en-US" sz="1800" b="0" i="0" u="none" strike="noStrike" spc="-100" dirty="0">
                <a:solidFill>
                  <a:schemeClr val="tx1">
                    <a:alpha val="4902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</p:txBody>
        </p: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C49DCCAD-4D61-4EA9-B10B-CC7E838B0DE7}"/>
              </a:ext>
            </a:extLst>
          </p:cNvPr>
          <p:cNvGrpSpPr/>
          <p:nvPr/>
        </p:nvGrpSpPr>
        <p:grpSpPr>
          <a:xfrm>
            <a:off x="6985000" y="4374842"/>
            <a:ext cx="4318000" cy="4086654"/>
            <a:chOff x="6994525" y="4216400"/>
            <a:chExt cx="4318000" cy="4086654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994525" y="4216400"/>
              <a:ext cx="4318000" cy="4086654"/>
            </a:xfrm>
            <a:prstGeom prst="rect">
              <a:avLst/>
            </a:prstGeom>
            <a:effectLst>
              <a:outerShdw blurRad="372421" dir="2700000">
                <a:srgbClr val="2C2C2C">
                  <a:alpha val="12000"/>
                </a:srgbClr>
              </a:outerShdw>
            </a:effectLst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9">
              <a:alphaModFix amt="22000"/>
            </a:blip>
            <a:stretch>
              <a:fillRect/>
            </a:stretch>
          </p:blipFill>
          <p:spPr>
            <a:xfrm>
              <a:off x="7429727" y="5207000"/>
              <a:ext cx="3479800" cy="1270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10">
              <a:alphaModFix amt="20000"/>
            </a:blip>
            <a:stretch>
              <a:fillRect/>
            </a:stretch>
          </p:blipFill>
          <p:spPr>
            <a:xfrm>
              <a:off x="10512425" y="4660900"/>
              <a:ext cx="393700" cy="393700"/>
            </a:xfrm>
            <a:prstGeom prst="rect">
              <a:avLst/>
            </a:prstGeom>
          </p:spPr>
        </p:pic>
        <p:sp>
          <p:nvSpPr>
            <p:cNvPr id="15" name="TextBox 15"/>
            <p:cNvSpPr txBox="1"/>
            <p:nvPr/>
          </p:nvSpPr>
          <p:spPr>
            <a:xfrm>
              <a:off x="8077427" y="4559300"/>
              <a:ext cx="2184400" cy="5334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9600"/>
                </a:lnSpc>
              </a:pPr>
              <a:r>
                <a:rPr lang="ko-KR" altLang="en-US" sz="3000" b="0" i="0" u="none" strike="noStrike">
                  <a:solidFill>
                    <a:srgbClr val="377CCF"/>
                  </a:solidFill>
                  <a:latin typeface="Pretendard SemiBold" panose="020B0600000101010101" charset="-127"/>
                  <a:ea typeface="Pretendard SemiBold" panose="020B0600000101010101" charset="-127"/>
                </a:rPr>
                <a:t>개발 도구</a:t>
              </a:r>
              <a:endParaRPr lang="en-US" sz="3000" b="0" i="0" u="none" strike="noStrike" dirty="0">
                <a:solidFill>
                  <a:srgbClr val="377CCF"/>
                </a:solidFill>
                <a:latin typeface="Pretendard SemiBold" panose="020B0600000101010101" charset="-127"/>
                <a:ea typeface="Pretendard SemiBold" panose="020B0600000101010101" charset="-127"/>
              </a:endParaRPr>
            </a:p>
          </p:txBody>
        </p:sp>
        <p:pic>
          <p:nvPicPr>
            <p:cNvPr id="50" name="Picture 18">
              <a:extLst>
                <a:ext uri="{FF2B5EF4-FFF2-40B4-BE49-F238E27FC236}">
                  <a16:creationId xmlns:a16="http://schemas.microsoft.com/office/drawing/2014/main" id="{10DE3B9E-F445-48D5-9CD9-74C3027C0EA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alphaModFix amt="22000"/>
            </a:blip>
            <a:stretch>
              <a:fillRect/>
            </a:stretch>
          </p:blipFill>
          <p:spPr>
            <a:xfrm>
              <a:off x="7429727" y="7108484"/>
              <a:ext cx="3479800" cy="12700"/>
            </a:xfrm>
            <a:prstGeom prst="rect">
              <a:avLst/>
            </a:prstGeom>
          </p:spPr>
        </p:pic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BD80613B-56EF-4639-ADD4-1069C1D9EAD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07146" y="5566752"/>
              <a:ext cx="1180800" cy="1180800"/>
            </a:xfrm>
            <a:prstGeom prst="rect">
              <a:avLst/>
            </a:prstGeom>
          </p:spPr>
        </p:pic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37FA77C7-7C30-4671-9B18-C790FE89244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95946" y="5454342"/>
              <a:ext cx="1485900" cy="1485900"/>
            </a:xfrm>
            <a:prstGeom prst="rect">
              <a:avLst/>
            </a:prstGeom>
          </p:spPr>
        </p:pic>
        <p:sp>
          <p:nvSpPr>
            <p:cNvPr id="51" name="TextBox 17">
              <a:extLst>
                <a:ext uri="{FF2B5EF4-FFF2-40B4-BE49-F238E27FC236}">
                  <a16:creationId xmlns:a16="http://schemas.microsoft.com/office/drawing/2014/main" id="{E66BB9D4-3CC3-443D-8E98-6A73991ABE3D}"/>
                </a:ext>
              </a:extLst>
            </p:cNvPr>
            <p:cNvSpPr txBox="1"/>
            <p:nvPr/>
          </p:nvSpPr>
          <p:spPr>
            <a:xfrm>
              <a:off x="7492055" y="7372411"/>
              <a:ext cx="3355145" cy="55753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just">
                <a:lnSpc>
                  <a:spcPct val="123669"/>
                </a:lnSpc>
              </a:pPr>
              <a:r>
                <a:rPr lang="en-US" altLang="ko-KR" sz="1800" b="0" i="0" u="none" strike="noStrike" spc="-100" dirty="0">
                  <a:solidFill>
                    <a:schemeClr val="tx1">
                      <a:alpha val="49020"/>
                    </a:scheme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VS code</a:t>
              </a:r>
              <a:r>
                <a:rPr lang="ko-KR" altLang="en-US" sz="1800" b="0" i="0" u="none" strike="noStrike" spc="-100" dirty="0">
                  <a:solidFill>
                    <a:schemeClr val="tx1">
                      <a:alpha val="49020"/>
                    </a:scheme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로 </a:t>
              </a:r>
              <a:r>
                <a:rPr lang="ko-KR" altLang="en-US" spc="-100" dirty="0">
                  <a:solidFill>
                    <a:schemeClr val="tx1">
                      <a:alpha val="49020"/>
                    </a:scheme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개발 진행</a:t>
              </a:r>
              <a:r>
                <a:rPr lang="en-US" altLang="ko-KR" spc="-100" dirty="0">
                  <a:solidFill>
                    <a:schemeClr val="tx1">
                      <a:alpha val="49020"/>
                    </a:scheme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, </a:t>
              </a:r>
              <a:r>
                <a:rPr lang="en-US" sz="1800" b="0" i="0" u="none" strike="noStrike" spc="-100" dirty="0">
                  <a:solidFill>
                    <a:schemeClr val="tx1">
                      <a:alpha val="49020"/>
                    </a:scheme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G</a:t>
              </a:r>
              <a:r>
                <a:rPr lang="en-US" spc="-100" dirty="0">
                  <a:solidFill>
                    <a:schemeClr val="tx1">
                      <a:alpha val="49020"/>
                    </a:scheme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it</a:t>
              </a:r>
              <a:r>
                <a:rPr lang="ko-KR" altLang="en-US" spc="-100" dirty="0">
                  <a:solidFill>
                    <a:schemeClr val="tx1">
                      <a:alpha val="49020"/>
                    </a:scheme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으로 버전 관리</a:t>
              </a:r>
              <a:endParaRPr lang="en-US" sz="1800" b="0" i="0" u="none" strike="noStrike" spc="-100" dirty="0">
                <a:solidFill>
                  <a:schemeClr val="tx1">
                    <a:alpha val="4902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</p:txBody>
        </p: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1960719F-2D5F-477E-A1EB-3D9DE2BF0D36}"/>
              </a:ext>
            </a:extLst>
          </p:cNvPr>
          <p:cNvGrpSpPr/>
          <p:nvPr/>
        </p:nvGrpSpPr>
        <p:grpSpPr>
          <a:xfrm>
            <a:off x="12590389" y="4350815"/>
            <a:ext cx="4318000" cy="4086654"/>
            <a:chOff x="12590389" y="4350815"/>
            <a:chExt cx="4318000" cy="4086654"/>
          </a:xfrm>
        </p:grpSpPr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2590389" y="4350815"/>
              <a:ext cx="4318000" cy="4086654"/>
            </a:xfrm>
            <a:prstGeom prst="rect">
              <a:avLst/>
            </a:prstGeom>
            <a:effectLst>
              <a:outerShdw blurRad="372421" dir="2700000">
                <a:srgbClr val="2C2C2C">
                  <a:alpha val="12000"/>
                </a:srgbClr>
              </a:outerShdw>
            </a:effectLst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9">
              <a:alphaModFix amt="22000"/>
            </a:blip>
            <a:stretch>
              <a:fillRect/>
            </a:stretch>
          </p:blipFill>
          <p:spPr>
            <a:xfrm>
              <a:off x="13009489" y="5341415"/>
              <a:ext cx="3479800" cy="12700"/>
            </a:xfrm>
            <a:prstGeom prst="rect">
              <a:avLst/>
            </a:prstGeom>
          </p:spPr>
        </p:pic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10">
              <a:alphaModFix amt="20000"/>
            </a:blip>
            <a:stretch>
              <a:fillRect/>
            </a:stretch>
          </p:blipFill>
          <p:spPr>
            <a:xfrm>
              <a:off x="16108289" y="4795315"/>
              <a:ext cx="393700" cy="393700"/>
            </a:xfrm>
            <a:prstGeom prst="rect">
              <a:avLst/>
            </a:prstGeom>
          </p:spPr>
        </p:pic>
        <p:sp>
          <p:nvSpPr>
            <p:cNvPr id="26" name="TextBox 26"/>
            <p:cNvSpPr txBox="1"/>
            <p:nvPr/>
          </p:nvSpPr>
          <p:spPr>
            <a:xfrm>
              <a:off x="13657189" y="4693715"/>
              <a:ext cx="2184400" cy="5461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9600"/>
                </a:lnSpc>
              </a:pPr>
              <a:r>
                <a:rPr lang="ko-KR" altLang="en-US" sz="3200" b="0" i="0" u="none" strike="noStrike" dirty="0">
                  <a:solidFill>
                    <a:srgbClr val="377CCF"/>
                  </a:solidFill>
                  <a:latin typeface="Pretendard SemiBold" panose="020B0600000101010101" charset="-127"/>
                  <a:ea typeface="Pretendard SemiBold" panose="020B0600000101010101" charset="-127"/>
                </a:rPr>
                <a:t>환경</a:t>
              </a:r>
              <a:endParaRPr lang="en-US" sz="3200" b="0" i="0" u="none" strike="noStrike" dirty="0">
                <a:solidFill>
                  <a:srgbClr val="377CCF"/>
                </a:solidFill>
                <a:latin typeface="Pretendard SemiBold" panose="020B0600000101010101" charset="-127"/>
                <a:ea typeface="Pretendard SemiBold" panose="020B0600000101010101" charset="-127"/>
              </a:endParaRPr>
            </a:p>
          </p:txBody>
        </p:sp>
        <p:sp>
          <p:nvSpPr>
            <p:cNvPr id="52" name="TextBox 17">
              <a:extLst>
                <a:ext uri="{FF2B5EF4-FFF2-40B4-BE49-F238E27FC236}">
                  <a16:creationId xmlns:a16="http://schemas.microsoft.com/office/drawing/2014/main" id="{F56DF98C-CF4D-40EB-B691-079C80E4F1E9}"/>
                </a:ext>
              </a:extLst>
            </p:cNvPr>
            <p:cNvSpPr txBox="1"/>
            <p:nvPr/>
          </p:nvSpPr>
          <p:spPr>
            <a:xfrm>
              <a:off x="13115576" y="5959487"/>
              <a:ext cx="3355145" cy="1193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just">
                <a:lnSpc>
                  <a:spcPct val="200000"/>
                </a:lnSpc>
              </a:pPr>
              <a:r>
                <a:rPr lang="ko-KR" altLang="en-US" sz="2400" b="0" i="0" u="none" strike="noStrike" spc="-100" dirty="0">
                  <a:solidFill>
                    <a:schemeClr val="tx1">
                      <a:alpha val="49020"/>
                    </a:scheme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▪️  </a:t>
              </a:r>
              <a:r>
                <a:rPr lang="ko-KR" altLang="en-US" sz="2400" spc="-100" dirty="0">
                  <a:solidFill>
                    <a:schemeClr val="tx1">
                      <a:alpha val="49020"/>
                    </a:scheme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로컬 환경 기반 개발</a:t>
              </a:r>
              <a:endParaRPr lang="en-US" altLang="ko-KR" sz="2400" spc="-100" dirty="0">
                <a:solidFill>
                  <a:schemeClr val="tx1">
                    <a:alpha val="4902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  <a:p>
              <a:pPr algn="just">
                <a:lnSpc>
                  <a:spcPct val="200000"/>
                </a:lnSpc>
              </a:pPr>
              <a:r>
                <a:rPr lang="ko-KR" altLang="en-US" sz="2400" b="0" i="0" u="none" strike="noStrike" spc="-100" dirty="0">
                  <a:solidFill>
                    <a:schemeClr val="tx1">
                      <a:alpha val="49020"/>
                    </a:scheme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▪️  </a:t>
              </a:r>
              <a:r>
                <a:rPr lang="ko-KR" altLang="en-US" sz="2400" spc="-100" dirty="0">
                  <a:solidFill>
                    <a:schemeClr val="tx1">
                      <a:alpha val="49020"/>
                    </a:scheme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외부 </a:t>
              </a:r>
              <a:r>
                <a:rPr lang="en-US" altLang="ko-KR" sz="2400" spc="-100" dirty="0">
                  <a:solidFill>
                    <a:schemeClr val="tx1">
                      <a:alpha val="49020"/>
                    </a:scheme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API </a:t>
              </a:r>
              <a:r>
                <a:rPr lang="ko-KR" altLang="en-US" sz="2400" spc="-100" dirty="0">
                  <a:solidFill>
                    <a:schemeClr val="tx1">
                      <a:alpha val="49020"/>
                    </a:scheme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호출</a:t>
              </a:r>
              <a:r>
                <a:rPr lang="en-US" altLang="ko-KR" sz="2400" spc="-100" dirty="0">
                  <a:solidFill>
                    <a:schemeClr val="tx1">
                      <a:alpha val="49020"/>
                    </a:scheme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 (</a:t>
              </a:r>
              <a:r>
                <a:rPr lang="ko-KR" altLang="en-US" sz="2400" spc="-100" dirty="0">
                  <a:solidFill>
                    <a:schemeClr val="tx1">
                      <a:alpha val="49020"/>
                    </a:scheme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날씨 </a:t>
              </a:r>
              <a:r>
                <a:rPr lang="en-US" altLang="ko-KR" sz="2400" spc="-100" dirty="0">
                  <a:solidFill>
                    <a:schemeClr val="tx1">
                      <a:alpha val="49020"/>
                    </a:scheme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/ </a:t>
              </a:r>
              <a:r>
                <a:rPr lang="ko-KR" altLang="en-US" sz="2400" spc="-100" dirty="0">
                  <a:solidFill>
                    <a:schemeClr val="tx1">
                      <a:alpha val="49020"/>
                    </a:scheme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번역</a:t>
              </a:r>
              <a:r>
                <a:rPr lang="en-US" altLang="ko-KR" sz="2400" spc="-100" dirty="0">
                  <a:solidFill>
                    <a:schemeClr val="tx1">
                      <a:alpha val="49020"/>
                    </a:scheme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)</a:t>
              </a:r>
              <a:endParaRPr lang="en-US" sz="2400" b="0" i="0" u="none" strike="noStrike" spc="-100" dirty="0">
                <a:solidFill>
                  <a:schemeClr val="tx1">
                    <a:alpha val="4902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</p:txBody>
        </p:sp>
      </p:grpSp>
      <p:sp>
        <p:nvSpPr>
          <p:cNvPr id="54" name="TextBox 10">
            <a:extLst>
              <a:ext uri="{FF2B5EF4-FFF2-40B4-BE49-F238E27FC236}">
                <a16:creationId xmlns:a16="http://schemas.microsoft.com/office/drawing/2014/main" id="{609B9CD7-B968-4873-9EEA-70A9777897D4}"/>
              </a:ext>
            </a:extLst>
          </p:cNvPr>
          <p:cNvSpPr txBox="1"/>
          <p:nvPr/>
        </p:nvSpPr>
        <p:spPr>
          <a:xfrm>
            <a:off x="1379610" y="1663700"/>
            <a:ext cx="6688291" cy="255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6600" b="1" i="0" u="none" strike="noStrike" spc="-300" dirty="0">
                <a:solidFill>
                  <a:srgbClr val="3A3A3A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02. </a:t>
            </a:r>
            <a:r>
              <a:rPr lang="ko-KR" altLang="en-US" sz="6600" b="1" spc="-300" dirty="0">
                <a:solidFill>
                  <a:srgbClr val="3A3A3A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개발 환경</a:t>
            </a:r>
            <a:endParaRPr lang="ko-KR" altLang="ko-KR" sz="6600" b="1" i="0" u="none" strike="noStrike" spc="-300" dirty="0">
              <a:solidFill>
                <a:srgbClr val="3A3A3A"/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DF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0" y="571500"/>
            <a:ext cx="17272000" cy="9232900"/>
          </a:xfrm>
          <a:prstGeom prst="rect">
            <a:avLst/>
          </a:prstGeom>
          <a:effectLst>
            <a:outerShdw blurRad="3501838" dir="2700000">
              <a:srgbClr val="2C2C2C">
                <a:alpha val="14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98000"/>
          </a:blip>
          <a:stretch>
            <a:fillRect/>
          </a:stretch>
        </p:blipFill>
        <p:spPr>
          <a:xfrm>
            <a:off x="812800" y="1485900"/>
            <a:ext cx="16662400" cy="8064500"/>
          </a:xfrm>
          <a:prstGeom prst="rect">
            <a:avLst/>
          </a:prstGeom>
          <a:effectLst>
            <a:outerShdw blurRad="2673955" dir="2700000">
              <a:srgbClr val="2C2C2C">
                <a:alpha val="17000"/>
              </a:srgbClr>
            </a:outerShdw>
          </a:effectLst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2500" y="965200"/>
            <a:ext cx="330200" cy="330200"/>
          </a:xfrm>
          <a:prstGeom prst="rect">
            <a:avLst/>
          </a:prstGeom>
          <a:effectLst>
            <a:outerShdw blurRad="6978" dir="2700000">
              <a:srgbClr val="2C2C2C">
                <a:alpha val="14000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05300" y="965200"/>
            <a:ext cx="330200" cy="330200"/>
          </a:xfrm>
          <a:prstGeom prst="rect">
            <a:avLst/>
          </a:prstGeom>
          <a:effectLst>
            <a:outerShdw blurRad="6978" dir="2700000">
              <a:srgbClr val="2C2C2C">
                <a:alpha val="14000"/>
              </a:srgbClr>
            </a:outerShdw>
          </a:effectLst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3B43B82E-F399-4094-923D-DEBE35811F6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946" b="89946" l="9946" r="90270">
                        <a14:foregroundMark x1="22703" y1="43351" x2="23243" y2="49514"/>
                        <a14:foregroundMark x1="23243" y1="49514" x2="25838" y2="55135"/>
                        <a14:foregroundMark x1="25838" y1="55135" x2="30270" y2="59243"/>
                        <a14:foregroundMark x1="30270" y1="59243" x2="34919" y2="58378"/>
                        <a14:foregroundMark x1="34919" y1="58378" x2="30811" y2="60865"/>
                        <a14:foregroundMark x1="30811" y1="60865" x2="36973" y2="54378"/>
                        <a14:foregroundMark x1="36973" y1="54378" x2="38811" y2="60216"/>
                        <a14:foregroundMark x1="38811" y1="60216" x2="44000" y2="60324"/>
                        <a14:foregroundMark x1="44000" y1="60324" x2="56216" y2="54703"/>
                        <a14:foregroundMark x1="56216" y1="54703" x2="56324" y2="59784"/>
                        <a14:foregroundMark x1="56324" y1="59784" x2="64649" y2="52973"/>
                        <a14:foregroundMark x1="64649" y1="52973" x2="62486" y2="61730"/>
                        <a14:foregroundMark x1="62486" y1="61730" x2="72541" y2="54162"/>
                        <a14:foregroundMark x1="72541" y1="54162" x2="70811" y2="66811"/>
                        <a14:foregroundMark x1="70811" y1="66811" x2="80000" y2="60432"/>
                        <a14:foregroundMark x1="86270" y1="43784" x2="87027" y2="56108"/>
                        <a14:foregroundMark x1="87027" y1="56108" x2="86270" y2="60973"/>
                        <a14:foregroundMark x1="86270" y1="60973" x2="90270" y2="58703"/>
                        <a14:foregroundMark x1="90270" y1="58703" x2="88000" y2="43568"/>
                        <a14:foregroundMark x1="88000" y1="43568" x2="85838" y2="42162"/>
                        <a14:foregroundMark x1="58703" y1="40216" x2="54162" y2="42811"/>
                        <a14:foregroundMark x1="54162" y1="42811" x2="49946" y2="39892"/>
                        <a14:foregroundMark x1="49946" y1="39892" x2="49081" y2="35135"/>
                        <a14:foregroundMark x1="49081" y1="35135" x2="52216" y2="29081"/>
                        <a14:foregroundMark x1="52216" y1="29081" x2="54162" y2="37297"/>
                        <a14:foregroundMark x1="54162" y1="37297" x2="48973" y2="40973"/>
                        <a14:foregroundMark x1="48973" y1="40973" x2="35892" y2="38054"/>
                        <a14:foregroundMark x1="35892" y1="38054" x2="35135" y2="37622"/>
                        <a14:foregroundMark x1="68324" y1="33081" x2="56757" y2="32324"/>
                        <a14:foregroundMark x1="56757" y1="32324" x2="49189" y2="35135"/>
                        <a14:foregroundMark x1="49189" y1="35135" x2="44757" y2="39676"/>
                        <a14:foregroundMark x1="44757" y1="39676" x2="44216" y2="40649"/>
                        <a14:foregroundMark x1="52000" y1="33838" x2="55784" y2="30703"/>
                        <a14:foregroundMark x1="55784" y1="30703" x2="56649" y2="26054"/>
                        <a14:foregroundMark x1="56649" y1="26054" x2="51784" y2="24973"/>
                        <a14:foregroundMark x1="51784" y1="24973" x2="42270" y2="27351"/>
                        <a14:foregroundMark x1="42270" y1="27351" x2="44216" y2="32108"/>
                        <a14:foregroundMark x1="44216" y1="32108" x2="52865" y2="35135"/>
                        <a14:foregroundMark x1="23459" y1="48757" x2="20973" y2="54270"/>
                        <a14:foregroundMark x1="20973" y1="54270" x2="21946" y2="64000"/>
                        <a14:foregroundMark x1="21946" y1="64000" x2="24649" y2="69405"/>
                        <a14:foregroundMark x1="24649" y1="69405" x2="34811" y2="80108"/>
                        <a14:foregroundMark x1="34811" y1="80108" x2="55892" y2="82270"/>
                        <a14:foregroundMark x1="55892" y1="82270" x2="66054" y2="80324"/>
                        <a14:foregroundMark x1="66054" y1="80324" x2="78162" y2="71784"/>
                        <a14:foregroundMark x1="78162" y1="71784" x2="84324" y2="63784"/>
                        <a14:foregroundMark x1="84324" y1="63784" x2="85405" y2="39784"/>
                        <a14:foregroundMark x1="85405" y1="39784" x2="68432" y2="21838"/>
                        <a14:foregroundMark x1="68432" y1="21838" x2="44216" y2="18486"/>
                        <a14:foregroundMark x1="44216" y1="18486" x2="39459" y2="19243"/>
                        <a14:foregroundMark x1="39459" y1="19243" x2="24865" y2="27892"/>
                        <a14:foregroundMark x1="24865" y1="27892" x2="16865" y2="38270"/>
                        <a14:foregroundMark x1="16865" y1="38270" x2="13622" y2="50703"/>
                        <a14:foregroundMark x1="13622" y1="50703" x2="15243" y2="62595"/>
                        <a14:foregroundMark x1="15243" y1="62595" x2="11351" y2="58811"/>
                        <a14:foregroundMark x1="11351" y1="58811" x2="10811" y2="51568"/>
                        <a14:foregroundMark x1="10811" y1="51568" x2="14595" y2="40973"/>
                        <a14:foregroundMark x1="14595" y1="40973" x2="11027" y2="53838"/>
                        <a14:foregroundMark x1="11027" y1="53838" x2="17405" y2="69730"/>
                        <a14:foregroundMark x1="17405" y1="69730" x2="33730" y2="7935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59438" y="1554843"/>
            <a:ext cx="1486800" cy="1486800"/>
          </a:xfrm>
          <a:prstGeom prst="rect">
            <a:avLst/>
          </a:prstGeom>
        </p:spPr>
      </p:pic>
      <p:sp>
        <p:nvSpPr>
          <p:cNvPr id="31" name="TextBox 10">
            <a:extLst>
              <a:ext uri="{FF2B5EF4-FFF2-40B4-BE49-F238E27FC236}">
                <a16:creationId xmlns:a16="http://schemas.microsoft.com/office/drawing/2014/main" id="{18DE5C2F-CBFF-4FAC-A1D5-DF3F9A3B47E6}"/>
              </a:ext>
            </a:extLst>
          </p:cNvPr>
          <p:cNvSpPr txBox="1"/>
          <p:nvPr/>
        </p:nvSpPr>
        <p:spPr>
          <a:xfrm>
            <a:off x="1379611" y="1663700"/>
            <a:ext cx="7816850" cy="255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endParaRPr lang="ko-KR" altLang="ko-KR" sz="6600" b="1" i="0" u="none" strike="noStrike" spc="-300" dirty="0">
              <a:solidFill>
                <a:srgbClr val="3A3A3A"/>
              </a:solidFill>
              <a:ea typeface="Pretendard Bold"/>
            </a:endParaRPr>
          </a:p>
        </p:txBody>
      </p:sp>
      <p:sp>
        <p:nvSpPr>
          <p:cNvPr id="34" name="TextBox 10">
            <a:extLst>
              <a:ext uri="{FF2B5EF4-FFF2-40B4-BE49-F238E27FC236}">
                <a16:creationId xmlns:a16="http://schemas.microsoft.com/office/drawing/2014/main" id="{6C6811FD-3118-4283-9503-7D6314F72107}"/>
              </a:ext>
            </a:extLst>
          </p:cNvPr>
          <p:cNvSpPr txBox="1"/>
          <p:nvPr/>
        </p:nvSpPr>
        <p:spPr>
          <a:xfrm>
            <a:off x="1532011" y="1816100"/>
            <a:ext cx="7816850" cy="255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endParaRPr lang="ko-KR" altLang="ko-KR" sz="6600" b="1" i="0" u="none" strike="noStrike" spc="-300" dirty="0">
              <a:solidFill>
                <a:srgbClr val="3A3A3A"/>
              </a:solidFill>
              <a:ea typeface="Pretendard Bold"/>
            </a:endParaRP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85354" y="4475843"/>
            <a:ext cx="15717293" cy="3639457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9">
            <a:duotone>
              <a:prstClr val="black"/>
              <a:schemeClr val="tx1">
                <a:lumMod val="50000"/>
                <a:lumOff val="50000"/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761854" y="5140095"/>
            <a:ext cx="12522200" cy="12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0">
            <a:duotone>
              <a:prstClr val="black"/>
              <a:schemeClr val="tx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892492" y="5063895"/>
            <a:ext cx="139700" cy="1397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4961112" y="5152795"/>
            <a:ext cx="2235200" cy="825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3200" b="0" i="0" u="none" strike="noStrike" spc="-200" dirty="0">
                <a:solidFill>
                  <a:srgbClr val="377CCF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설계</a:t>
            </a:r>
            <a:endParaRPr lang="en-US" sz="3200" b="0" i="0" u="none" strike="noStrike" spc="-200" dirty="0">
              <a:solidFill>
                <a:srgbClr val="377CCF"/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8077482" y="5178195"/>
            <a:ext cx="2235200" cy="825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3200" spc="-200" dirty="0">
                <a:solidFill>
                  <a:srgbClr val="377CCF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개발</a:t>
            </a:r>
            <a:endParaRPr lang="en-US" altLang="ko-KR" sz="3200" b="0" i="0" u="none" strike="noStrike" spc="-200" dirty="0">
              <a:solidFill>
                <a:srgbClr val="377CCF"/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1193852" y="5152795"/>
            <a:ext cx="2235200" cy="825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3200" spc="-200" dirty="0">
                <a:solidFill>
                  <a:srgbClr val="377CCF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디자인</a:t>
            </a:r>
            <a:endParaRPr lang="en-US" altLang="ko-KR" sz="3200" b="0" i="0" u="none" strike="noStrike" spc="-200" dirty="0">
              <a:solidFill>
                <a:srgbClr val="377CCF"/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4310222" y="5197244"/>
            <a:ext cx="2235200" cy="825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3200" spc="-200" dirty="0">
                <a:solidFill>
                  <a:srgbClr val="377CCF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테스트</a:t>
            </a:r>
            <a:endParaRPr lang="en-US" sz="3200" b="0" i="0" u="none" strike="noStrike" spc="-200" dirty="0">
              <a:solidFill>
                <a:srgbClr val="377CCF"/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10">
            <a:duotone>
              <a:prstClr val="black"/>
              <a:schemeClr val="tx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9074150" y="5063895"/>
            <a:ext cx="139700" cy="1397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0">
            <a:duotone>
              <a:prstClr val="black"/>
              <a:schemeClr val="tx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2164979" y="5063895"/>
            <a:ext cx="139700" cy="1397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0">
            <a:duotone>
              <a:prstClr val="black"/>
              <a:schemeClr val="tx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5255808" y="5063895"/>
            <a:ext cx="139700" cy="139700"/>
          </a:xfrm>
          <a:prstGeom prst="rect">
            <a:avLst/>
          </a:prstGeom>
        </p:spPr>
      </p:pic>
      <p:pic>
        <p:nvPicPr>
          <p:cNvPr id="35" name="Picture 16">
            <a:extLst>
              <a:ext uri="{FF2B5EF4-FFF2-40B4-BE49-F238E27FC236}">
                <a16:creationId xmlns:a16="http://schemas.microsoft.com/office/drawing/2014/main" id="{C96A5779-8C5A-4990-A208-628722D0E240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prstClr val="black"/>
              <a:schemeClr val="tx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983321" y="5058905"/>
            <a:ext cx="139700" cy="139700"/>
          </a:xfrm>
          <a:prstGeom prst="rect">
            <a:avLst/>
          </a:prstGeom>
        </p:spPr>
      </p:pic>
      <p:sp>
        <p:nvSpPr>
          <p:cNvPr id="37" name="TextBox 10">
            <a:extLst>
              <a:ext uri="{FF2B5EF4-FFF2-40B4-BE49-F238E27FC236}">
                <a16:creationId xmlns:a16="http://schemas.microsoft.com/office/drawing/2014/main" id="{F00A3522-4BF3-4FF5-88CA-C281C8FCAC25}"/>
              </a:ext>
            </a:extLst>
          </p:cNvPr>
          <p:cNvSpPr txBox="1"/>
          <p:nvPr/>
        </p:nvSpPr>
        <p:spPr>
          <a:xfrm>
            <a:off x="1844742" y="5211758"/>
            <a:ext cx="2235200" cy="825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3200" b="0" i="0" u="none" strike="noStrike" spc="-200" dirty="0">
                <a:solidFill>
                  <a:srgbClr val="377CCF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기획</a:t>
            </a:r>
            <a:endParaRPr lang="en-US" sz="3200" b="0" i="0" u="none" strike="noStrike" spc="-200" dirty="0">
              <a:solidFill>
                <a:srgbClr val="377CCF"/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DD776C05-4244-4B47-9053-72C3BA462437}"/>
              </a:ext>
            </a:extLst>
          </p:cNvPr>
          <p:cNvGrpSpPr/>
          <p:nvPr/>
        </p:nvGrpSpPr>
        <p:grpSpPr>
          <a:xfrm>
            <a:off x="1844742" y="5967640"/>
            <a:ext cx="2235199" cy="1549400"/>
            <a:chOff x="2029809" y="5880100"/>
            <a:chExt cx="2235199" cy="1549400"/>
          </a:xfrm>
        </p:grpSpPr>
        <p:pic>
          <p:nvPicPr>
            <p:cNvPr id="39" name="Picture 10">
              <a:extLst>
                <a:ext uri="{FF2B5EF4-FFF2-40B4-BE49-F238E27FC236}">
                  <a16:creationId xmlns:a16="http://schemas.microsoft.com/office/drawing/2014/main" id="{851C3464-4BE0-4C3D-BDE3-E68254EA2DF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grayscl/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colorTemperature colorTemp="59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029809" y="5880100"/>
              <a:ext cx="2235199" cy="1549400"/>
            </a:xfrm>
            <a:prstGeom prst="rect">
              <a:avLst/>
            </a:prstGeom>
            <a:effectLst>
              <a:outerShdw blurRad="372421" dir="2700000">
                <a:srgbClr val="2C2C2C">
                  <a:alpha val="12000"/>
                </a:srgbClr>
              </a:outerShdw>
            </a:effectLst>
          </p:spPr>
        </p:pic>
        <p:sp>
          <p:nvSpPr>
            <p:cNvPr id="15" name="TextBox 15"/>
            <p:cNvSpPr txBox="1"/>
            <p:nvPr/>
          </p:nvSpPr>
          <p:spPr>
            <a:xfrm>
              <a:off x="2209800" y="6050186"/>
              <a:ext cx="1981200" cy="998314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just">
                <a:lnSpc>
                  <a:spcPct val="200000"/>
                </a:lnSpc>
              </a:pPr>
              <a:r>
                <a:rPr lang="ko-KR" altLang="en-US" sz="1800" b="0" i="0" u="none" strike="noStrike" spc="-100" dirty="0">
                  <a:solidFill>
                    <a:schemeClr val="tx1">
                      <a:alpha val="49020"/>
                    </a:scheme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▪️ </a:t>
              </a:r>
              <a:r>
                <a:rPr lang="ko-KR" altLang="en-US" sz="1800" b="0" i="0" u="none" strike="noStrike" spc="-100" dirty="0" err="1">
                  <a:solidFill>
                    <a:schemeClr val="tx1">
                      <a:alpha val="49020"/>
                    </a:scheme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챗봇</a:t>
              </a:r>
              <a:r>
                <a:rPr lang="ko-KR" altLang="en-US" sz="1800" b="0" i="0" u="none" strike="noStrike" spc="-100" dirty="0">
                  <a:solidFill>
                    <a:schemeClr val="tx1">
                      <a:alpha val="49020"/>
                    </a:scheme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 기능 선</a:t>
              </a:r>
              <a:r>
                <a:rPr lang="ko-KR" altLang="en-US" spc="-100" dirty="0">
                  <a:solidFill>
                    <a:schemeClr val="tx1">
                      <a:alpha val="49020"/>
                    </a:scheme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정</a:t>
              </a:r>
              <a:endParaRPr lang="en-US" altLang="ko-KR" sz="1800" b="0" i="0" u="none" strike="noStrike" spc="-100" dirty="0">
                <a:solidFill>
                  <a:schemeClr val="tx1">
                    <a:alpha val="4902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  <a:p>
              <a:pPr lvl="0" algn="just">
                <a:lnSpc>
                  <a:spcPct val="200000"/>
                </a:lnSpc>
              </a:pPr>
              <a:r>
                <a:rPr lang="ko-KR" altLang="en-US" sz="1800" b="0" i="0" u="none" strike="noStrike" spc="-100" dirty="0">
                  <a:solidFill>
                    <a:schemeClr val="tx1">
                      <a:alpha val="49020"/>
                    </a:scheme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▪️ 명령어 기반 흐름 설계</a:t>
              </a:r>
              <a:endParaRPr lang="en-US" altLang="ko-KR" sz="1800" b="0" i="0" u="none" strike="noStrike" spc="-100" dirty="0">
                <a:solidFill>
                  <a:schemeClr val="tx1">
                    <a:alpha val="4902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</p:txBody>
        </p:sp>
      </p:grp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D0B8E777-7316-423F-A211-47ED30E84167}"/>
              </a:ext>
            </a:extLst>
          </p:cNvPr>
          <p:cNvGrpSpPr/>
          <p:nvPr/>
        </p:nvGrpSpPr>
        <p:grpSpPr>
          <a:xfrm>
            <a:off x="4901614" y="5967640"/>
            <a:ext cx="2235199" cy="1549400"/>
            <a:chOff x="5051425" y="5880100"/>
            <a:chExt cx="2235199" cy="1549400"/>
          </a:xfrm>
        </p:grpSpPr>
        <p:pic>
          <p:nvPicPr>
            <p:cNvPr id="46" name="Picture 10">
              <a:extLst>
                <a:ext uri="{FF2B5EF4-FFF2-40B4-BE49-F238E27FC236}">
                  <a16:creationId xmlns:a16="http://schemas.microsoft.com/office/drawing/2014/main" id="{AA702C3E-4908-4253-BE88-B2B27EB249C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grayscl/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colorTemperature colorTemp="59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51425" y="5880100"/>
              <a:ext cx="2235199" cy="1549400"/>
            </a:xfrm>
            <a:prstGeom prst="rect">
              <a:avLst/>
            </a:prstGeom>
            <a:effectLst>
              <a:outerShdw blurRad="372421" dir="2700000">
                <a:srgbClr val="2C2C2C">
                  <a:alpha val="12000"/>
                </a:srgbClr>
              </a:outerShdw>
            </a:effectLst>
          </p:spPr>
        </p:pic>
        <p:sp>
          <p:nvSpPr>
            <p:cNvPr id="47" name="TextBox 15">
              <a:extLst>
                <a:ext uri="{FF2B5EF4-FFF2-40B4-BE49-F238E27FC236}">
                  <a16:creationId xmlns:a16="http://schemas.microsoft.com/office/drawing/2014/main" id="{F59A4BB8-470F-430C-A353-FC7250D975EE}"/>
                </a:ext>
              </a:extLst>
            </p:cNvPr>
            <p:cNvSpPr txBox="1"/>
            <p:nvPr/>
          </p:nvSpPr>
          <p:spPr>
            <a:xfrm>
              <a:off x="5231416" y="6050186"/>
              <a:ext cx="1981200" cy="998314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just">
                <a:lnSpc>
                  <a:spcPct val="200000"/>
                </a:lnSpc>
              </a:pPr>
              <a:r>
                <a:rPr lang="ko-KR" altLang="en-US" sz="1800" b="0" i="0" u="none" strike="noStrike" spc="-100" dirty="0">
                  <a:solidFill>
                    <a:schemeClr val="tx1">
                      <a:alpha val="49020"/>
                    </a:scheme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▪️ 역할 별 봇 구조 설계</a:t>
              </a:r>
              <a:endParaRPr lang="en-US" altLang="ko-KR" sz="1800" b="0" i="0" u="none" strike="noStrike" spc="-100" dirty="0">
                <a:solidFill>
                  <a:schemeClr val="tx1">
                    <a:alpha val="4902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  <a:p>
              <a:pPr lvl="0" algn="just">
                <a:lnSpc>
                  <a:spcPct val="200000"/>
                </a:lnSpc>
              </a:pPr>
              <a:r>
                <a:rPr lang="ko-KR" altLang="en-US" sz="1800" b="0" i="0" u="none" strike="noStrike" spc="-100" dirty="0">
                  <a:solidFill>
                    <a:schemeClr val="tx1">
                      <a:alpha val="49020"/>
                    </a:scheme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▪️ 메시지 관리 구조화</a:t>
              </a:r>
              <a:endParaRPr lang="en-US" altLang="ko-KR" sz="1800" b="0" i="0" u="none" strike="noStrike" spc="-100" dirty="0">
                <a:solidFill>
                  <a:schemeClr val="tx1">
                    <a:alpha val="4902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</p:txBody>
        </p: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A351402E-78DA-4FA4-BB97-4A4FA1F572ED}"/>
              </a:ext>
            </a:extLst>
          </p:cNvPr>
          <p:cNvGrpSpPr/>
          <p:nvPr/>
        </p:nvGrpSpPr>
        <p:grpSpPr>
          <a:xfrm>
            <a:off x="7958486" y="5969684"/>
            <a:ext cx="2235199" cy="1549400"/>
            <a:chOff x="7076799" y="5804806"/>
            <a:chExt cx="2235199" cy="1549400"/>
          </a:xfrm>
        </p:grpSpPr>
        <p:pic>
          <p:nvPicPr>
            <p:cNvPr id="50" name="Picture 10">
              <a:extLst>
                <a:ext uri="{FF2B5EF4-FFF2-40B4-BE49-F238E27FC236}">
                  <a16:creationId xmlns:a16="http://schemas.microsoft.com/office/drawing/2014/main" id="{60937BF3-8C37-4AD1-9CFF-DCD42A4FB3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grayscl/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colorTemperature colorTemp="59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076799" y="5804806"/>
              <a:ext cx="2235199" cy="1549400"/>
            </a:xfrm>
            <a:prstGeom prst="rect">
              <a:avLst/>
            </a:prstGeom>
            <a:effectLst>
              <a:outerShdw blurRad="372421" dir="2700000">
                <a:srgbClr val="2C2C2C">
                  <a:alpha val="12000"/>
                </a:srgbClr>
              </a:outerShdw>
            </a:effectLst>
          </p:spPr>
        </p:pic>
        <p:sp>
          <p:nvSpPr>
            <p:cNvPr id="51" name="TextBox 15">
              <a:extLst>
                <a:ext uri="{FF2B5EF4-FFF2-40B4-BE49-F238E27FC236}">
                  <a16:creationId xmlns:a16="http://schemas.microsoft.com/office/drawing/2014/main" id="{C7E02780-0FB0-4D58-9020-F7AF6BA79F4B}"/>
                </a:ext>
              </a:extLst>
            </p:cNvPr>
            <p:cNvSpPr txBox="1"/>
            <p:nvPr/>
          </p:nvSpPr>
          <p:spPr>
            <a:xfrm>
              <a:off x="7162801" y="6020707"/>
              <a:ext cx="1975993" cy="9144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just">
                <a:lnSpc>
                  <a:spcPct val="200000"/>
                </a:lnSpc>
              </a:pPr>
              <a:r>
                <a:rPr lang="ko-KR" altLang="en-US" sz="1800" b="0" i="0" u="none" strike="noStrike" spc="-100" dirty="0">
                  <a:solidFill>
                    <a:schemeClr val="tx1">
                      <a:alpha val="49020"/>
                    </a:scheme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▪️ 기능별 클래스로 구현</a:t>
              </a:r>
              <a:endParaRPr lang="en-US" altLang="ko-KR" sz="1800" b="0" i="0" u="none" strike="noStrike" spc="-100" dirty="0">
                <a:solidFill>
                  <a:schemeClr val="tx1">
                    <a:alpha val="4902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  <a:p>
              <a:pPr lvl="0" algn="just">
                <a:lnSpc>
                  <a:spcPct val="200000"/>
                </a:lnSpc>
              </a:pPr>
              <a:r>
                <a:rPr lang="ko-KR" altLang="en-US" sz="1800" b="0" i="0" u="none" strike="noStrike" spc="-100" dirty="0">
                  <a:solidFill>
                    <a:schemeClr val="tx1">
                      <a:alpha val="49020"/>
                    </a:scheme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▪️ 입력 처리 로직 작성</a:t>
              </a:r>
              <a:endParaRPr lang="en-US" altLang="ko-KR" sz="1800" b="0" i="0" u="none" strike="noStrike" spc="-100" dirty="0">
                <a:solidFill>
                  <a:schemeClr val="tx1">
                    <a:alpha val="4902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</p:txBody>
        </p:sp>
      </p:grpSp>
      <p:pic>
        <p:nvPicPr>
          <p:cNvPr id="59" name="Picture 8">
            <a:extLst>
              <a:ext uri="{FF2B5EF4-FFF2-40B4-BE49-F238E27FC236}">
                <a16:creationId xmlns:a16="http://schemas.microsoft.com/office/drawing/2014/main" id="{4C110D47-3344-4F6A-AD12-C3ADA217BC63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prstClr val="black"/>
              <a:schemeClr val="tx1">
                <a:lumMod val="50000"/>
                <a:lumOff val="50000"/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825087" y="5140095"/>
            <a:ext cx="12522200" cy="12700"/>
          </a:xfrm>
          <a:prstGeom prst="rect">
            <a:avLst/>
          </a:prstGeom>
        </p:spPr>
      </p:pic>
      <p:grpSp>
        <p:nvGrpSpPr>
          <p:cNvPr id="76" name="그룹 75">
            <a:extLst>
              <a:ext uri="{FF2B5EF4-FFF2-40B4-BE49-F238E27FC236}">
                <a16:creationId xmlns:a16="http://schemas.microsoft.com/office/drawing/2014/main" id="{281B48C7-4379-4CA5-AEAB-3BD8B2AEA9CE}"/>
              </a:ext>
            </a:extLst>
          </p:cNvPr>
          <p:cNvGrpSpPr/>
          <p:nvPr/>
        </p:nvGrpSpPr>
        <p:grpSpPr>
          <a:xfrm>
            <a:off x="14374210" y="5967640"/>
            <a:ext cx="2128628" cy="1549400"/>
            <a:chOff x="14314631" y="6040657"/>
            <a:chExt cx="2128628" cy="1549400"/>
          </a:xfrm>
        </p:grpSpPr>
        <p:pic>
          <p:nvPicPr>
            <p:cNvPr id="68" name="Picture 10">
              <a:extLst>
                <a:ext uri="{FF2B5EF4-FFF2-40B4-BE49-F238E27FC236}">
                  <a16:creationId xmlns:a16="http://schemas.microsoft.com/office/drawing/2014/main" id="{DCE25D8E-471B-464C-90AD-EC91AAAFEC1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grayscl/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colorTemperature colorTemp="59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4314631" y="6040657"/>
              <a:ext cx="2128628" cy="1549400"/>
            </a:xfrm>
            <a:prstGeom prst="rect">
              <a:avLst/>
            </a:prstGeom>
            <a:effectLst>
              <a:outerShdw blurRad="372421" dir="2700000">
                <a:srgbClr val="2C2C2C">
                  <a:alpha val="12000"/>
                </a:srgbClr>
              </a:outerShdw>
            </a:effectLst>
          </p:spPr>
        </p:pic>
        <p:sp>
          <p:nvSpPr>
            <p:cNvPr id="69" name="TextBox 15">
              <a:extLst>
                <a:ext uri="{FF2B5EF4-FFF2-40B4-BE49-F238E27FC236}">
                  <a16:creationId xmlns:a16="http://schemas.microsoft.com/office/drawing/2014/main" id="{60E11DE3-7B7C-4B9B-A59E-0D39F612FC09}"/>
                </a:ext>
              </a:extLst>
            </p:cNvPr>
            <p:cNvSpPr txBox="1"/>
            <p:nvPr/>
          </p:nvSpPr>
          <p:spPr>
            <a:xfrm>
              <a:off x="14494621" y="6258262"/>
              <a:ext cx="1729854" cy="998314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just">
                <a:lnSpc>
                  <a:spcPct val="200000"/>
                </a:lnSpc>
              </a:pPr>
              <a:r>
                <a:rPr lang="ko-KR" altLang="en-US" sz="1800" b="0" i="0" u="none" strike="noStrike" spc="-100" dirty="0">
                  <a:solidFill>
                    <a:schemeClr val="tx1">
                      <a:alpha val="49020"/>
                    </a:scheme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▪️ 테스트케이스 작성</a:t>
              </a:r>
              <a:endParaRPr lang="en-US" altLang="ko-KR" sz="1800" b="0" i="0" u="none" strike="noStrike" spc="-100" dirty="0">
                <a:solidFill>
                  <a:schemeClr val="tx1">
                    <a:alpha val="4902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  <a:p>
              <a:pPr lvl="0" algn="just">
                <a:lnSpc>
                  <a:spcPct val="200000"/>
                </a:lnSpc>
              </a:pPr>
              <a:r>
                <a:rPr lang="ko-KR" altLang="en-US" sz="1800" b="0" i="0" u="none" strike="noStrike" spc="-100" dirty="0">
                  <a:solidFill>
                    <a:schemeClr val="tx1">
                      <a:alpha val="49020"/>
                    </a:scheme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▪️ 오류 대응 보완</a:t>
              </a:r>
              <a:endParaRPr lang="en-US" altLang="ko-KR" sz="1800" b="0" i="0" u="none" strike="noStrike" spc="-100" dirty="0">
                <a:solidFill>
                  <a:schemeClr val="tx1">
                    <a:alpha val="4902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</p:txBody>
        </p:sp>
      </p:grp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EA9DE340-2446-48B1-8E5A-22CD39E9FD11}"/>
              </a:ext>
            </a:extLst>
          </p:cNvPr>
          <p:cNvGrpSpPr/>
          <p:nvPr/>
        </p:nvGrpSpPr>
        <p:grpSpPr>
          <a:xfrm>
            <a:off x="11015358" y="5964241"/>
            <a:ext cx="2537178" cy="1552799"/>
            <a:chOff x="11329032" y="6037258"/>
            <a:chExt cx="2537178" cy="1552799"/>
          </a:xfrm>
        </p:grpSpPr>
        <p:pic>
          <p:nvPicPr>
            <p:cNvPr id="71" name="Picture 10">
              <a:extLst>
                <a:ext uri="{FF2B5EF4-FFF2-40B4-BE49-F238E27FC236}">
                  <a16:creationId xmlns:a16="http://schemas.microsoft.com/office/drawing/2014/main" id="{CBA30612-805A-42B5-9069-A4929779F4F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grayscl/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colorTemperature colorTemp="59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1329032" y="6037258"/>
              <a:ext cx="2537178" cy="1552799"/>
            </a:xfrm>
            <a:prstGeom prst="rect">
              <a:avLst/>
            </a:prstGeom>
            <a:effectLst>
              <a:outerShdw blurRad="372421" dir="2700000">
                <a:srgbClr val="2C2C2C">
                  <a:alpha val="12000"/>
                </a:srgbClr>
              </a:outerShdw>
            </a:effectLst>
          </p:spPr>
        </p:pic>
        <p:sp>
          <p:nvSpPr>
            <p:cNvPr id="72" name="TextBox 15">
              <a:extLst>
                <a:ext uri="{FF2B5EF4-FFF2-40B4-BE49-F238E27FC236}">
                  <a16:creationId xmlns:a16="http://schemas.microsoft.com/office/drawing/2014/main" id="{1402DFDE-A395-4DC6-96E5-8CCAFD218B88}"/>
                </a:ext>
              </a:extLst>
            </p:cNvPr>
            <p:cNvSpPr txBox="1"/>
            <p:nvPr/>
          </p:nvSpPr>
          <p:spPr>
            <a:xfrm>
              <a:off x="11428509" y="6515100"/>
              <a:ext cx="2287491" cy="998314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just">
                <a:lnSpc>
                  <a:spcPct val="200000"/>
                </a:lnSpc>
              </a:pPr>
              <a:r>
                <a:rPr lang="ko-KR" altLang="en-US" sz="1800" b="0" i="0" u="none" strike="noStrike" spc="-100" dirty="0">
                  <a:solidFill>
                    <a:schemeClr val="tx1">
                      <a:alpha val="49020"/>
                    </a:scheme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▪️ 사용자 경험 중심  </a:t>
              </a:r>
              <a:r>
                <a:rPr lang="en-US" altLang="ko-KR" sz="1800" b="0" i="0" u="none" strike="noStrike" spc="-100" dirty="0">
                  <a:solidFill>
                    <a:schemeClr val="tx1">
                      <a:alpha val="49020"/>
                    </a:scheme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UI </a:t>
              </a:r>
              <a:r>
                <a:rPr lang="ko-KR" altLang="en-US" sz="1800" b="0" i="0" u="none" strike="noStrike" spc="-100" dirty="0">
                  <a:solidFill>
                    <a:schemeClr val="tx1">
                      <a:alpha val="49020"/>
                    </a:scheme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설정</a:t>
              </a:r>
              <a:endParaRPr lang="en-US" altLang="ko-KR" sz="1800" b="0" i="0" u="none" strike="noStrike" spc="-100" dirty="0">
                <a:solidFill>
                  <a:schemeClr val="tx1">
                    <a:alpha val="4902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  <a:p>
              <a:pPr lvl="0" algn="just">
                <a:lnSpc>
                  <a:spcPct val="200000"/>
                </a:lnSpc>
              </a:pPr>
              <a:endParaRPr lang="en-US" altLang="ko-KR" b="0" i="0" u="none" strike="noStrike" spc="-100" dirty="0">
                <a:solidFill>
                  <a:schemeClr val="tx1">
                    <a:alpha val="4902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</p:txBody>
        </p:sp>
      </p:grpSp>
      <p:sp>
        <p:nvSpPr>
          <p:cNvPr id="75" name="TextBox 10">
            <a:extLst>
              <a:ext uri="{FF2B5EF4-FFF2-40B4-BE49-F238E27FC236}">
                <a16:creationId xmlns:a16="http://schemas.microsoft.com/office/drawing/2014/main" id="{687B8026-C1DA-4C52-B4B0-285C2C34DC9C}"/>
              </a:ext>
            </a:extLst>
          </p:cNvPr>
          <p:cNvSpPr txBox="1"/>
          <p:nvPr/>
        </p:nvSpPr>
        <p:spPr>
          <a:xfrm>
            <a:off x="1379610" y="1663700"/>
            <a:ext cx="8315025" cy="255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6600" b="1" i="0" u="none" strike="noStrike" spc="-300" dirty="0">
                <a:solidFill>
                  <a:srgbClr val="3A3A3A"/>
                </a:solidFill>
                <a:latin typeface="Pretendard Regular" panose="020B0600000101010101" charset="-127"/>
                <a:ea typeface="Pretendard Regular" panose="020B0600000101010101" charset="-127"/>
              </a:rPr>
              <a:t>03. </a:t>
            </a:r>
            <a:r>
              <a:rPr lang="ko-KR" altLang="en-US" sz="6600" b="1" i="0" u="none" strike="noStrike" spc="-300" dirty="0">
                <a:solidFill>
                  <a:srgbClr val="3A3A3A"/>
                </a:solidFill>
                <a:latin typeface="Pretendard Regular" panose="020B0600000101010101" charset="-127"/>
                <a:ea typeface="Pretendard Regular" panose="020B0600000101010101" charset="-127"/>
              </a:rPr>
              <a:t>프로젝트 진행과정</a:t>
            </a:r>
            <a:endParaRPr lang="ko-KR" altLang="ko-KR" sz="6600" b="1" i="0" u="none" strike="noStrike" spc="-300" dirty="0">
              <a:solidFill>
                <a:srgbClr val="3A3A3A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DF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0" y="571500"/>
            <a:ext cx="17272000" cy="9232900"/>
          </a:xfrm>
          <a:prstGeom prst="rect">
            <a:avLst/>
          </a:prstGeom>
          <a:effectLst>
            <a:outerShdw blurRad="3501838" dir="2700000">
              <a:srgbClr val="2C2C2C">
                <a:alpha val="14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98000"/>
          </a:blip>
          <a:stretch>
            <a:fillRect/>
          </a:stretch>
        </p:blipFill>
        <p:spPr>
          <a:xfrm>
            <a:off x="812800" y="1485900"/>
            <a:ext cx="16662400" cy="8064500"/>
          </a:xfrm>
          <a:prstGeom prst="rect">
            <a:avLst/>
          </a:prstGeom>
          <a:effectLst>
            <a:outerShdw blurRad="2673955" dir="2700000">
              <a:srgbClr val="2C2C2C">
                <a:alpha val="17000"/>
              </a:srgbClr>
            </a:outerShdw>
          </a:effectLst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2500" y="965200"/>
            <a:ext cx="330200" cy="330200"/>
          </a:xfrm>
          <a:prstGeom prst="rect">
            <a:avLst/>
          </a:prstGeom>
          <a:effectLst>
            <a:outerShdw blurRad="6978" dir="2700000">
              <a:srgbClr val="2C2C2C">
                <a:alpha val="14000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05300" y="965200"/>
            <a:ext cx="330200" cy="330200"/>
          </a:xfrm>
          <a:prstGeom prst="rect">
            <a:avLst/>
          </a:prstGeom>
          <a:effectLst>
            <a:outerShdw blurRad="6978" dir="2700000">
              <a:srgbClr val="2C2C2C">
                <a:alpha val="14000"/>
              </a:srgbClr>
            </a:outerShdw>
          </a:effectLst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41956" y="2425700"/>
            <a:ext cx="4368800" cy="3098800"/>
          </a:xfrm>
          <a:prstGeom prst="rect">
            <a:avLst/>
          </a:prstGeom>
          <a:effectLst>
            <a:outerShdw blurRad="192035" dir="2700000">
              <a:srgbClr val="2C2C2C">
                <a:alpha val="12000"/>
              </a:srgbClr>
            </a:outerShdw>
          </a:effectLst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63156" y="2425700"/>
            <a:ext cx="4368800" cy="3098800"/>
          </a:xfrm>
          <a:prstGeom prst="rect">
            <a:avLst/>
          </a:prstGeom>
          <a:effectLst>
            <a:outerShdw blurRad="192035" dir="2700000">
              <a:srgbClr val="2C2C2C">
                <a:alpha val="12000"/>
              </a:srgbClr>
            </a:outerShdw>
          </a:effectLst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41956" y="5777796"/>
            <a:ext cx="4368800" cy="3562350"/>
          </a:xfrm>
          <a:prstGeom prst="rect">
            <a:avLst/>
          </a:prstGeom>
          <a:effectLst>
            <a:outerShdw blurRad="192035" dir="2700000">
              <a:srgbClr val="2C2C2C">
                <a:alpha val="12000"/>
              </a:srgbClr>
            </a:outerShdw>
          </a:effectLst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63156" y="5676900"/>
            <a:ext cx="4368800" cy="3562350"/>
          </a:xfrm>
          <a:prstGeom prst="rect">
            <a:avLst/>
          </a:prstGeom>
          <a:effectLst>
            <a:outerShdw blurRad="192035" dir="2700000">
              <a:srgbClr val="2C2C2C">
                <a:alpha val="12000"/>
              </a:srgbClr>
            </a:outerShdw>
          </a:effectLst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42406" y="4814568"/>
            <a:ext cx="1651000" cy="1651000"/>
          </a:xfrm>
          <a:prstGeom prst="rect">
            <a:avLst/>
          </a:prstGeom>
          <a:effectLst>
            <a:outerShdw blurRad="215791" dir="2700000">
              <a:srgbClr val="2C2C2C">
                <a:alpha val="14000"/>
              </a:srgbClr>
            </a:outerShdw>
          </a:effectLst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>
            <a:alphaModFix amt="22000"/>
          </a:blip>
          <a:stretch>
            <a:fillRect/>
          </a:stretch>
        </p:blipFill>
        <p:spPr>
          <a:xfrm>
            <a:off x="5173756" y="3248959"/>
            <a:ext cx="3479800" cy="127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5567456" y="2690159"/>
            <a:ext cx="25400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3669"/>
              </a:lnSpc>
            </a:pPr>
            <a:r>
              <a:rPr lang="ko-KR" altLang="en-US" sz="2400" b="0" i="0" u="none" strike="noStrike" spc="-200" dirty="0">
                <a:solidFill>
                  <a:srgbClr val="413F3F"/>
                </a:solidFill>
                <a:ea typeface="Pretendard SemiBold"/>
              </a:rPr>
              <a:t>관리자  기능</a:t>
            </a:r>
            <a:endParaRPr lang="ko-KR" sz="2400" b="0" i="0" u="none" strike="noStrike" spc="-200" dirty="0">
              <a:solidFill>
                <a:srgbClr val="413F3F"/>
              </a:solidFill>
              <a:ea typeface="Pretendard SemiBold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4957856" y="4192134"/>
            <a:ext cx="4051300" cy="1206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just">
              <a:lnSpc>
                <a:spcPct val="200000"/>
              </a:lnSpc>
            </a:pPr>
            <a:r>
              <a:rPr lang="en-US" altLang="ko-KR" spc="-100" dirty="0">
                <a:solidFill>
                  <a:schemeClr val="tx1">
                    <a:alpha val="4902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[admin / ADMIN] </a:t>
            </a:r>
            <a:r>
              <a:rPr lang="ko-KR" altLang="en-US" spc="-100" dirty="0">
                <a:solidFill>
                  <a:schemeClr val="tx1">
                    <a:alpha val="4902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 로그인 시 관리자 페이지</a:t>
            </a:r>
            <a:endParaRPr lang="en-US" altLang="ko-KR" b="0" i="0" u="none" strike="noStrike" spc="-100" dirty="0">
              <a:solidFill>
                <a:schemeClr val="tx1">
                  <a:alpha val="49020"/>
                </a:schemeClr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lvl="0" algn="just">
              <a:lnSpc>
                <a:spcPct val="200000"/>
              </a:lnSpc>
            </a:pPr>
            <a:r>
              <a:rPr lang="ko-KR" altLang="en-US" b="0" i="0" u="none" strike="noStrike" spc="-100" dirty="0">
                <a:solidFill>
                  <a:schemeClr val="tx1">
                    <a:alpha val="4902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간단한 명령어 목록</a:t>
            </a:r>
            <a:r>
              <a:rPr lang="en-US" altLang="ko-KR" b="0" i="0" u="none" strike="noStrike" spc="-100" dirty="0">
                <a:solidFill>
                  <a:schemeClr val="tx1">
                    <a:alpha val="4902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/</a:t>
            </a:r>
            <a:r>
              <a:rPr lang="ko-KR" altLang="en-US" b="0" i="0" u="none" strike="noStrike" spc="-100" dirty="0">
                <a:solidFill>
                  <a:schemeClr val="tx1">
                    <a:alpha val="4902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등록</a:t>
            </a:r>
            <a:r>
              <a:rPr lang="en-US" altLang="ko-KR" b="0" i="0" u="none" strike="noStrike" spc="-100" dirty="0">
                <a:solidFill>
                  <a:schemeClr val="tx1">
                    <a:alpha val="4902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/</a:t>
            </a:r>
            <a:r>
              <a:rPr lang="ko-KR" altLang="en-US" b="0" i="0" u="none" strike="noStrike" spc="-100" dirty="0">
                <a:solidFill>
                  <a:schemeClr val="tx1">
                    <a:alpha val="4902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수정</a:t>
            </a:r>
            <a:r>
              <a:rPr lang="en-US" altLang="ko-KR" b="0" i="0" u="none" strike="noStrike" spc="-100" dirty="0">
                <a:solidFill>
                  <a:schemeClr val="tx1">
                    <a:alpha val="4902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/</a:t>
            </a:r>
            <a:r>
              <a:rPr lang="ko-KR" altLang="en-US" b="0" i="0" u="none" strike="noStrike" spc="-100" dirty="0">
                <a:solidFill>
                  <a:schemeClr val="tx1">
                    <a:alpha val="4902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삭제 가능</a:t>
            </a:r>
            <a:endParaRPr lang="en-US" altLang="ko-KR" b="0" i="0" u="none" strike="noStrike" spc="-100" dirty="0">
              <a:solidFill>
                <a:schemeClr val="tx1">
                  <a:alpha val="49020"/>
                </a:schemeClr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lvl="0" algn="just">
              <a:lnSpc>
                <a:spcPct val="200000"/>
              </a:lnSpc>
            </a:pPr>
            <a:r>
              <a:rPr lang="ko-KR" altLang="en-US" spc="-100" dirty="0">
                <a:solidFill>
                  <a:schemeClr val="tx1">
                    <a:alpha val="4902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로컬 스토리지 기반 저장</a:t>
            </a:r>
            <a:endParaRPr lang="en-US" altLang="ko-KR" spc="-100" dirty="0">
              <a:solidFill>
                <a:schemeClr val="tx1">
                  <a:alpha val="49020"/>
                </a:schemeClr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lvl="0" algn="just">
              <a:lnSpc>
                <a:spcPct val="200000"/>
              </a:lnSpc>
            </a:pPr>
            <a:r>
              <a:rPr lang="ko-KR" altLang="en-US" b="0" i="0" u="none" strike="noStrike" spc="-100" dirty="0">
                <a:solidFill>
                  <a:schemeClr val="tx1">
                    <a:alpha val="4902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잘못된 명령어 처리 등 예외 케이스 추가</a:t>
            </a:r>
            <a:endParaRPr lang="en-US" altLang="ko-KR" b="0" i="0" u="none" strike="noStrike" spc="-100" dirty="0">
              <a:solidFill>
                <a:schemeClr val="tx1">
                  <a:alpha val="49020"/>
                </a:schemeClr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lvl="0" algn="just">
              <a:lnSpc>
                <a:spcPct val="200000"/>
              </a:lnSpc>
            </a:pPr>
            <a:endParaRPr lang="en-US" altLang="ko-KR" b="0" i="0" u="none" strike="noStrike" spc="-100" dirty="0">
              <a:solidFill>
                <a:schemeClr val="tx1">
                  <a:alpha val="49020"/>
                </a:schemeClr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lvl="0" algn="just">
              <a:lnSpc>
                <a:spcPct val="200000"/>
              </a:lnSpc>
            </a:pPr>
            <a:endParaRPr lang="en-US" b="0" i="0" u="none" strike="noStrike" spc="-100" dirty="0">
              <a:solidFill>
                <a:schemeClr val="tx1">
                  <a:alpha val="49020"/>
                </a:schemeClr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8">
            <a:alphaModFix amt="22000"/>
          </a:blip>
          <a:stretch>
            <a:fillRect/>
          </a:stretch>
        </p:blipFill>
        <p:spPr>
          <a:xfrm>
            <a:off x="4932456" y="6451600"/>
            <a:ext cx="3479800" cy="12700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4951506" y="5892800"/>
            <a:ext cx="34417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3669"/>
              </a:lnSpc>
            </a:pPr>
            <a:r>
              <a:rPr lang="ko-KR" altLang="en-US" sz="2400" b="0" i="0" u="none" strike="noStrike" spc="-200" dirty="0">
                <a:solidFill>
                  <a:srgbClr val="413F3F"/>
                </a:solidFill>
                <a:ea typeface="Pretendard SemiBold"/>
              </a:rPr>
              <a:t>모듈형 </a:t>
            </a:r>
            <a:r>
              <a:rPr lang="en-US" altLang="ko-KR" sz="2400" b="0" i="0" u="none" strike="noStrike" spc="-200" dirty="0">
                <a:solidFill>
                  <a:srgbClr val="413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Assistant</a:t>
            </a:r>
            <a:r>
              <a:rPr lang="en-US" altLang="ko-KR" sz="2400" b="0" i="0" u="none" strike="noStrike" spc="-200" dirty="0">
                <a:solidFill>
                  <a:srgbClr val="413F3F"/>
                </a:solidFill>
                <a:ea typeface="Pretendard SemiBold"/>
              </a:rPr>
              <a:t> </a:t>
            </a:r>
            <a:r>
              <a:rPr lang="ko-KR" altLang="en-US" sz="2400" b="0" i="0" u="none" strike="noStrike" spc="-200" dirty="0">
                <a:solidFill>
                  <a:srgbClr val="413F3F"/>
                </a:solidFill>
                <a:ea typeface="Pretendard SemiBold"/>
              </a:rPr>
              <a:t>클래스 구조</a:t>
            </a:r>
            <a:endParaRPr lang="ko-KR" sz="2400" b="0" i="0" u="none" strike="noStrike" spc="-200" dirty="0">
              <a:solidFill>
                <a:srgbClr val="413F3F"/>
              </a:solidFill>
              <a:ea typeface="Pretendard SemiBold"/>
            </a:endParaRPr>
          </a:p>
        </p:txBody>
      </p:sp>
      <p:pic>
        <p:nvPicPr>
          <p:cNvPr id="26" name="Picture 26"/>
          <p:cNvPicPr>
            <a:picLocks noChangeAspect="1"/>
          </p:cNvPicPr>
          <p:nvPr/>
        </p:nvPicPr>
        <p:blipFill>
          <a:blip r:embed="rId8">
            <a:alphaModFix amt="22000"/>
          </a:blip>
          <a:stretch>
            <a:fillRect/>
          </a:stretch>
        </p:blipFill>
        <p:spPr>
          <a:xfrm>
            <a:off x="9694956" y="6457950"/>
            <a:ext cx="3479800" cy="12700"/>
          </a:xfrm>
          <a:prstGeom prst="rect">
            <a:avLst/>
          </a:prstGeom>
        </p:spPr>
      </p:pic>
      <p:sp>
        <p:nvSpPr>
          <p:cNvPr id="29" name="TextBox 29"/>
          <p:cNvSpPr txBox="1"/>
          <p:nvPr/>
        </p:nvSpPr>
        <p:spPr>
          <a:xfrm>
            <a:off x="10088656" y="5899150"/>
            <a:ext cx="25400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3669"/>
              </a:lnSpc>
            </a:pPr>
            <a:r>
              <a:rPr lang="ko-KR" altLang="en-US" sz="2400" b="0" i="0" u="none" strike="noStrike" spc="-200" dirty="0">
                <a:solidFill>
                  <a:srgbClr val="413F3F"/>
                </a:solidFill>
                <a:ea typeface="Pretendard SemiBold"/>
              </a:rPr>
              <a:t>메시지 응답 로딩 </a:t>
            </a:r>
            <a:endParaRPr lang="ko-KR" sz="2400" b="0" i="0" u="none" strike="noStrike" spc="-200" dirty="0">
              <a:solidFill>
                <a:srgbClr val="413F3F"/>
              </a:solidFill>
              <a:ea typeface="Pretendard SemiBold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8348756" y="5410200"/>
            <a:ext cx="16383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2400" b="0" i="0" u="none" strike="noStrike" dirty="0">
                <a:solidFill>
                  <a:srgbClr val="FFFFFF"/>
                </a:solidFill>
                <a:latin typeface="Pretendard Bold" panose="020B0600000101010101" charset="-127"/>
                <a:ea typeface="Pretendard Bold" panose="020B0600000101010101" charset="-127"/>
              </a:rPr>
              <a:t>주요 기능</a:t>
            </a:r>
            <a:endParaRPr lang="en-US" sz="2400" b="0" i="0" u="none" strike="noStrike" dirty="0">
              <a:solidFill>
                <a:srgbClr val="FFFFFF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34" name="TextBox 10">
            <a:extLst>
              <a:ext uri="{FF2B5EF4-FFF2-40B4-BE49-F238E27FC236}">
                <a16:creationId xmlns:a16="http://schemas.microsoft.com/office/drawing/2014/main" id="{77FCCCB9-FF7E-4639-863A-F4325DC8A9C5}"/>
              </a:ext>
            </a:extLst>
          </p:cNvPr>
          <p:cNvSpPr txBox="1"/>
          <p:nvPr/>
        </p:nvSpPr>
        <p:spPr>
          <a:xfrm>
            <a:off x="1143000" y="1449474"/>
            <a:ext cx="7816850" cy="106625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5400" b="1" i="0" u="none" strike="noStrike" spc="-300" dirty="0">
                <a:solidFill>
                  <a:srgbClr val="3A3A3A"/>
                </a:solidFill>
                <a:latin typeface="Pretendard Regular" panose="020B0600000101010101" charset="-127"/>
                <a:ea typeface="Pretendard Regular" panose="020B0600000101010101" charset="-127"/>
              </a:rPr>
              <a:t>04. </a:t>
            </a:r>
            <a:r>
              <a:rPr lang="ko-KR" altLang="en-US" sz="5400" b="1" i="0" u="none" strike="noStrike" spc="-300" dirty="0">
                <a:solidFill>
                  <a:srgbClr val="3A3A3A"/>
                </a:solidFill>
                <a:latin typeface="Pretendard Regular" panose="020B0600000101010101" charset="-127"/>
                <a:ea typeface="Pretendard Regular" panose="020B0600000101010101" charset="-127"/>
              </a:rPr>
              <a:t>주요 기능 소개</a:t>
            </a:r>
            <a:endParaRPr lang="ko-KR" sz="5400" b="1" i="0" u="none" strike="noStrike" spc="-300" dirty="0">
              <a:solidFill>
                <a:srgbClr val="3A3A3A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pic>
        <p:nvPicPr>
          <p:cNvPr id="35" name="Picture 26">
            <a:extLst>
              <a:ext uri="{FF2B5EF4-FFF2-40B4-BE49-F238E27FC236}">
                <a16:creationId xmlns:a16="http://schemas.microsoft.com/office/drawing/2014/main" id="{382892D0-C002-4918-8389-92BED80BB138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22000"/>
          </a:blip>
          <a:stretch>
            <a:fillRect/>
          </a:stretch>
        </p:blipFill>
        <p:spPr>
          <a:xfrm>
            <a:off x="9694956" y="3229535"/>
            <a:ext cx="3479800" cy="12700"/>
          </a:xfrm>
          <a:prstGeom prst="rect">
            <a:avLst/>
          </a:prstGeom>
        </p:spPr>
      </p:pic>
      <p:sp>
        <p:nvSpPr>
          <p:cNvPr id="37" name="TextBox 29">
            <a:extLst>
              <a:ext uri="{FF2B5EF4-FFF2-40B4-BE49-F238E27FC236}">
                <a16:creationId xmlns:a16="http://schemas.microsoft.com/office/drawing/2014/main" id="{89F140A0-B079-4902-AE4E-9CE548A945C1}"/>
              </a:ext>
            </a:extLst>
          </p:cNvPr>
          <p:cNvSpPr txBox="1"/>
          <p:nvPr/>
        </p:nvSpPr>
        <p:spPr>
          <a:xfrm>
            <a:off x="10088656" y="2670735"/>
            <a:ext cx="25400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3669"/>
              </a:lnSpc>
            </a:pPr>
            <a:r>
              <a:rPr lang="ko-KR" altLang="en-US" sz="2400" b="0" i="0" u="none" strike="noStrike" spc="-200" dirty="0">
                <a:solidFill>
                  <a:srgbClr val="413F3F"/>
                </a:solidFill>
                <a:ea typeface="Pretendard SemiBold"/>
              </a:rPr>
              <a:t>데이터 상수화</a:t>
            </a:r>
            <a:endParaRPr lang="ko-KR" sz="2400" b="0" i="0" u="none" strike="noStrike" spc="-200" dirty="0">
              <a:solidFill>
                <a:srgbClr val="413F3F"/>
              </a:solidFill>
              <a:ea typeface="Pretendard SemiBold"/>
            </a:endParaRPr>
          </a:p>
        </p:txBody>
      </p:sp>
      <p:sp>
        <p:nvSpPr>
          <p:cNvPr id="38" name="TextBox 30">
            <a:extLst>
              <a:ext uri="{FF2B5EF4-FFF2-40B4-BE49-F238E27FC236}">
                <a16:creationId xmlns:a16="http://schemas.microsoft.com/office/drawing/2014/main" id="{BD17F661-DB35-48E4-A4E0-9DFCEF8BE130}"/>
              </a:ext>
            </a:extLst>
          </p:cNvPr>
          <p:cNvSpPr txBox="1"/>
          <p:nvPr/>
        </p:nvSpPr>
        <p:spPr>
          <a:xfrm>
            <a:off x="9428256" y="3601384"/>
            <a:ext cx="4051300" cy="1206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just">
              <a:lnSpc>
                <a:spcPct val="200000"/>
              </a:lnSpc>
            </a:pPr>
            <a:r>
              <a:rPr lang="ko-KR" altLang="en-US" sz="1800" b="0" i="0" u="none" strike="noStrike" spc="-100" dirty="0">
                <a:solidFill>
                  <a:srgbClr val="2C2C2C">
                    <a:alpha val="49020"/>
                  </a:srgbClr>
                </a:solidFill>
                <a:ea typeface="Pretendard Regular"/>
              </a:rPr>
              <a:t>응답</a:t>
            </a:r>
            <a:r>
              <a:rPr lang="en-US" altLang="ko-KR" sz="1800" b="0" i="0" u="none" strike="noStrike" spc="-100" dirty="0">
                <a:solidFill>
                  <a:srgbClr val="2C2C2C">
                    <a:alpha val="49020"/>
                  </a:srgbClr>
                </a:solidFill>
                <a:ea typeface="Pretendard Regular"/>
              </a:rPr>
              <a:t>, </a:t>
            </a:r>
            <a:r>
              <a:rPr lang="ko-KR" altLang="en-US" sz="1800" b="0" i="0" u="none" strike="noStrike" spc="-100" dirty="0">
                <a:solidFill>
                  <a:srgbClr val="2C2C2C">
                    <a:alpha val="49020"/>
                  </a:srgbClr>
                </a:solidFill>
                <a:ea typeface="Pretendard Regular"/>
              </a:rPr>
              <a:t>에러 메시지 상수화로 텍스트 관리 효율 극대화하여 유지보수가 </a:t>
            </a:r>
            <a:r>
              <a:rPr lang="ko-KR" altLang="en-US" sz="1800" b="0" i="0" u="none" strike="noStrike" spc="-100" dirty="0" err="1">
                <a:solidFill>
                  <a:srgbClr val="2C2C2C">
                    <a:alpha val="49020"/>
                  </a:srgbClr>
                </a:solidFill>
                <a:ea typeface="Pretendard Regular"/>
              </a:rPr>
              <a:t>쉬워짐</a:t>
            </a:r>
            <a:endParaRPr lang="en-US" sz="1800" b="0" i="0" u="none" strike="noStrike" spc="-100" dirty="0">
              <a:solidFill>
                <a:srgbClr val="2C2C2C">
                  <a:alpha val="49020"/>
                </a:srgbClr>
              </a:solidFill>
              <a:latin typeface="Pretendard Regular"/>
            </a:endParaRP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D849D1A2-27A5-4FB4-86A9-ECA082B83BA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56647" y="10845800"/>
            <a:ext cx="9813018" cy="425765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1683CAC4-03CF-4252-AC5A-2AC50ECFDF1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63156" y="10980084"/>
            <a:ext cx="8842893" cy="7056889"/>
          </a:xfrm>
          <a:prstGeom prst="rect">
            <a:avLst/>
          </a:prstGeom>
        </p:spPr>
      </p:pic>
      <p:sp>
        <p:nvSpPr>
          <p:cNvPr id="28" name="TextBox 21">
            <a:extLst>
              <a:ext uri="{FF2B5EF4-FFF2-40B4-BE49-F238E27FC236}">
                <a16:creationId xmlns:a16="http://schemas.microsoft.com/office/drawing/2014/main" id="{1176E17F-C27A-4BA9-B585-0B84A5FB7CB6}"/>
              </a:ext>
            </a:extLst>
          </p:cNvPr>
          <p:cNvSpPr txBox="1"/>
          <p:nvPr/>
        </p:nvSpPr>
        <p:spPr>
          <a:xfrm>
            <a:off x="9425855" y="7124541"/>
            <a:ext cx="4051300" cy="1206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dist">
              <a:lnSpc>
                <a:spcPct val="150000"/>
              </a:lnSpc>
            </a:pPr>
            <a:r>
              <a:rPr lang="ko-KR" altLang="en-US" sz="1800" b="0" i="0" u="none" strike="noStrike" spc="-100" dirty="0">
                <a:solidFill>
                  <a:srgbClr val="2C2C2C">
                    <a:alpha val="49020"/>
                  </a:srgbClr>
                </a:solidFill>
                <a:ea typeface="Pretendard Regular"/>
              </a:rPr>
              <a:t>사용자 경험 측면에서 중요한 기능으로 입력 직후 바로 응답하면 기계처럼 느껴져서 실제 대화하는 느낌이 들도록 일부러 로딩 메시지를 먼저</a:t>
            </a:r>
            <a:endParaRPr lang="en-US" altLang="ko-KR" sz="1800" b="0" i="0" u="none" strike="noStrike" spc="-100" dirty="0">
              <a:solidFill>
                <a:srgbClr val="2C2C2C">
                  <a:alpha val="49020"/>
                </a:srgbClr>
              </a:solidFill>
              <a:ea typeface="Pretendard Regular"/>
            </a:endParaRPr>
          </a:p>
          <a:p>
            <a:pPr lvl="0" algn="dist">
              <a:lnSpc>
                <a:spcPct val="150000"/>
              </a:lnSpc>
            </a:pPr>
            <a:r>
              <a:rPr lang="ko-KR" altLang="en-US" sz="1800" b="0" i="0" u="none" strike="noStrike" spc="-100" dirty="0">
                <a:solidFill>
                  <a:srgbClr val="2C2C2C">
                    <a:alpha val="49020"/>
                  </a:srgbClr>
                </a:solidFill>
                <a:ea typeface="Pretendard Regular"/>
              </a:rPr>
              <a:t>출력하고 나서 응답을 보여주도록 만듦</a:t>
            </a:r>
            <a:endParaRPr lang="en-US" altLang="ko-KR" sz="1800" b="0" i="0" u="none" strike="noStrike" spc="-100" dirty="0">
              <a:solidFill>
                <a:srgbClr val="2C2C2C">
                  <a:alpha val="49020"/>
                </a:srgbClr>
              </a:solidFill>
              <a:ea typeface="Pretendard Regular"/>
            </a:endParaRPr>
          </a:p>
        </p:txBody>
      </p:sp>
      <p:sp>
        <p:nvSpPr>
          <p:cNvPr id="32" name="TextBox 17">
            <a:extLst>
              <a:ext uri="{FF2B5EF4-FFF2-40B4-BE49-F238E27FC236}">
                <a16:creationId xmlns:a16="http://schemas.microsoft.com/office/drawing/2014/main" id="{B4134F5A-6C83-4524-8018-5F2872EC114E}"/>
              </a:ext>
            </a:extLst>
          </p:cNvPr>
          <p:cNvSpPr txBox="1"/>
          <p:nvPr/>
        </p:nvSpPr>
        <p:spPr>
          <a:xfrm>
            <a:off x="4957856" y="6438530"/>
            <a:ext cx="4051300" cy="2601686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just">
              <a:lnSpc>
                <a:spcPct val="200000"/>
              </a:lnSpc>
            </a:pPr>
            <a:r>
              <a:rPr lang="en-US" altLang="ko-KR" spc="-100" dirty="0">
                <a:solidFill>
                  <a:schemeClr val="tx1">
                    <a:alpha val="4902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Assistant </a:t>
            </a:r>
            <a:r>
              <a:rPr lang="ko-KR" altLang="en-US" spc="-100" dirty="0">
                <a:solidFill>
                  <a:schemeClr val="tx1">
                    <a:alpha val="4902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클래스를 공통 부모로 두고</a:t>
            </a:r>
            <a:r>
              <a:rPr lang="en-US" altLang="ko-KR" spc="-100" dirty="0">
                <a:solidFill>
                  <a:schemeClr val="tx1">
                    <a:alpha val="4902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spc="-100" dirty="0">
                <a:solidFill>
                  <a:schemeClr val="tx1">
                    <a:alpha val="4902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날씨</a:t>
            </a:r>
            <a:r>
              <a:rPr lang="en-US" altLang="ko-KR" spc="-100" dirty="0">
                <a:solidFill>
                  <a:schemeClr val="tx1">
                    <a:alpha val="4902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spc="-100" dirty="0">
                <a:solidFill>
                  <a:schemeClr val="tx1">
                    <a:alpha val="4902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번역</a:t>
            </a:r>
            <a:r>
              <a:rPr lang="en-US" altLang="ko-KR" spc="-100" dirty="0">
                <a:solidFill>
                  <a:schemeClr val="tx1">
                    <a:alpha val="4902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spc="-100" dirty="0">
                <a:solidFill>
                  <a:schemeClr val="tx1">
                    <a:alpha val="4902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계산</a:t>
            </a:r>
            <a:r>
              <a:rPr lang="en-US" altLang="ko-KR" spc="-100" dirty="0">
                <a:solidFill>
                  <a:schemeClr val="tx1">
                    <a:alpha val="4902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spc="-100" dirty="0">
                <a:solidFill>
                  <a:schemeClr val="tx1">
                    <a:alpha val="4902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선택</a:t>
            </a:r>
            <a:r>
              <a:rPr lang="en-US" altLang="ko-KR" spc="-100" dirty="0">
                <a:solidFill>
                  <a:schemeClr val="tx1">
                    <a:alpha val="4902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, MBTI </a:t>
            </a:r>
            <a:r>
              <a:rPr lang="ko-KR" altLang="en-US" spc="-100" dirty="0">
                <a:solidFill>
                  <a:schemeClr val="tx1">
                    <a:alpha val="4902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각각의 </a:t>
            </a:r>
            <a:r>
              <a:rPr lang="en-US" altLang="ko-KR" spc="-100" dirty="0" err="1">
                <a:solidFill>
                  <a:schemeClr val="tx1">
                    <a:alpha val="4902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Assistan</a:t>
            </a:r>
            <a:r>
              <a:rPr lang="ko-KR" altLang="en-US" spc="-100" dirty="0">
                <a:solidFill>
                  <a:schemeClr val="tx1">
                    <a:alpha val="4902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가 독립적으로 기능을 처리하도록 구조화</a:t>
            </a:r>
            <a:endParaRPr lang="en-US" altLang="ko-KR" spc="-100" dirty="0">
              <a:solidFill>
                <a:schemeClr val="tx1">
                  <a:alpha val="49020"/>
                </a:schemeClr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lvl="0" algn="just">
              <a:lnSpc>
                <a:spcPct val="200000"/>
              </a:lnSpc>
            </a:pPr>
            <a:r>
              <a:rPr lang="en-US" altLang="ko-KR" spc="-100" dirty="0">
                <a:solidFill>
                  <a:schemeClr val="tx1">
                    <a:alpha val="4902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**</a:t>
            </a:r>
            <a:r>
              <a:rPr lang="ko-KR" altLang="en-US" spc="-100" dirty="0" err="1">
                <a:solidFill>
                  <a:schemeClr val="tx1">
                    <a:alpha val="4902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날씨봇</a:t>
            </a:r>
            <a:r>
              <a:rPr lang="ko-KR" altLang="en-US" spc="-100" dirty="0">
                <a:solidFill>
                  <a:schemeClr val="tx1">
                    <a:alpha val="4902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en-US" altLang="ko-KR" spc="-100" dirty="0">
                <a:solidFill>
                  <a:schemeClr val="tx1">
                    <a:alpha val="4902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: async/await</a:t>
            </a:r>
            <a:r>
              <a:rPr lang="ko-KR" altLang="en-US" spc="-100" dirty="0">
                <a:solidFill>
                  <a:schemeClr val="tx1">
                    <a:alpha val="4902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을 활용한 비동기 처리</a:t>
            </a:r>
            <a:endParaRPr lang="en-US" altLang="ko-KR" spc="-100" dirty="0">
              <a:solidFill>
                <a:schemeClr val="tx1">
                  <a:alpha val="49020"/>
                </a:schemeClr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4.93827E-7 L 0.00235 -0.8416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3" y="-4208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4.5679E-6 L -0.00061 -0.83534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" y="-4177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DF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0" y="571500"/>
            <a:ext cx="17272000" cy="9232900"/>
          </a:xfrm>
          <a:prstGeom prst="rect">
            <a:avLst/>
          </a:prstGeom>
          <a:effectLst>
            <a:outerShdw blurRad="3501838" dir="2700000">
              <a:srgbClr val="2C2C2C">
                <a:alpha val="14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98000"/>
          </a:blip>
          <a:stretch>
            <a:fillRect/>
          </a:stretch>
        </p:blipFill>
        <p:spPr>
          <a:xfrm>
            <a:off x="812800" y="1485900"/>
            <a:ext cx="16662400" cy="8064500"/>
          </a:xfrm>
          <a:prstGeom prst="rect">
            <a:avLst/>
          </a:prstGeom>
          <a:effectLst>
            <a:outerShdw blurRad="2673955" dir="2700000">
              <a:srgbClr val="2C2C2C">
                <a:alpha val="17000"/>
              </a:srgbClr>
            </a:outerShdw>
          </a:effectLst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2500" y="965200"/>
            <a:ext cx="330200" cy="330200"/>
          </a:xfrm>
          <a:prstGeom prst="rect">
            <a:avLst/>
          </a:prstGeom>
          <a:effectLst>
            <a:outerShdw blurRad="6978" dir="2700000">
              <a:srgbClr val="2C2C2C">
                <a:alpha val="14000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05300" y="965200"/>
            <a:ext cx="330200" cy="330200"/>
          </a:xfrm>
          <a:prstGeom prst="rect">
            <a:avLst/>
          </a:prstGeom>
          <a:effectLst>
            <a:outerShdw blurRad="6978" dir="2700000">
              <a:srgbClr val="2C2C2C">
                <a:alpha val="14000"/>
              </a:srgbClr>
            </a:outerShdw>
          </a:effectLst>
        </p:spPr>
      </p:pic>
      <p:sp>
        <p:nvSpPr>
          <p:cNvPr id="34" name="TextBox 10">
            <a:extLst>
              <a:ext uri="{FF2B5EF4-FFF2-40B4-BE49-F238E27FC236}">
                <a16:creationId xmlns:a16="http://schemas.microsoft.com/office/drawing/2014/main" id="{533E22C5-C737-4993-A198-60D44430E968}"/>
              </a:ext>
            </a:extLst>
          </p:cNvPr>
          <p:cNvSpPr txBox="1"/>
          <p:nvPr/>
        </p:nvSpPr>
        <p:spPr>
          <a:xfrm>
            <a:off x="7162800" y="4076700"/>
            <a:ext cx="2716212" cy="255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6600" b="1" i="0" u="none" strike="noStrike" spc="-300" dirty="0">
                <a:solidFill>
                  <a:srgbClr val="3A3A3A"/>
                </a:solidFill>
                <a:latin typeface="Pretendard Regular" panose="020B0600000101010101" charset="-127"/>
                <a:ea typeface="Pretendard Regular" panose="020B0600000101010101" charset="-127"/>
              </a:rPr>
              <a:t>05. </a:t>
            </a:r>
            <a:r>
              <a:rPr lang="ko-KR" altLang="en-US" sz="6600" b="1" i="0" u="none" strike="noStrike" spc="-300" dirty="0">
                <a:solidFill>
                  <a:srgbClr val="3A3A3A"/>
                </a:solidFill>
                <a:latin typeface="Pretendard Regular" panose="020B0600000101010101" charset="-127"/>
                <a:ea typeface="Pretendard Regular" panose="020B0600000101010101" charset="-127"/>
              </a:rPr>
              <a:t>시연</a:t>
            </a:r>
            <a:endParaRPr lang="ko-KR" sz="6600" b="1" i="0" u="none" strike="noStrike" spc="-300" dirty="0">
              <a:solidFill>
                <a:srgbClr val="3A3A3A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126A4396-16B0-48E2-95F4-FDADB005FB9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946" b="89946" l="7784" r="92216">
                        <a14:foregroundMark x1="48865" y1="30919" x2="34919" y2="53297"/>
                        <a14:foregroundMark x1="34919" y1="53297" x2="33081" y2="58486"/>
                        <a14:foregroundMark x1="33081" y1="58486" x2="44541" y2="38811"/>
                        <a14:foregroundMark x1="44541" y1="38811" x2="51568" y2="47351"/>
                        <a14:foregroundMark x1="51568" y1="47351" x2="52757" y2="59135"/>
                        <a14:foregroundMark x1="52757" y1="59135" x2="48541" y2="66054"/>
                        <a14:foregroundMark x1="48541" y1="66054" x2="41622" y2="64000"/>
                        <a14:foregroundMark x1="41622" y1="64000" x2="39459" y2="55243"/>
                        <a14:foregroundMark x1="39459" y1="55243" x2="43784" y2="43135"/>
                        <a14:foregroundMark x1="43784" y1="43135" x2="54054" y2="33946"/>
                        <a14:foregroundMark x1="54054" y1="33946" x2="63243" y2="33838"/>
                        <a14:foregroundMark x1="63243" y1="33838" x2="68000" y2="40757"/>
                        <a14:foregroundMark x1="68000" y1="40757" x2="70703" y2="51892"/>
                        <a14:foregroundMark x1="70703" y1="51892" x2="65297" y2="61514"/>
                        <a14:foregroundMark x1="65297" y1="61514" x2="47892" y2="69297"/>
                        <a14:foregroundMark x1="47892" y1="69297" x2="21514" y2="65730"/>
                        <a14:foregroundMark x1="21514" y1="65730" x2="11892" y2="57189"/>
                        <a14:foregroundMark x1="11892" y1="57189" x2="13297" y2="42486"/>
                        <a14:foregroundMark x1="13297" y1="42486" x2="19351" y2="31676"/>
                        <a14:foregroundMark x1="19351" y1="31676" x2="33189" y2="25189"/>
                        <a14:foregroundMark x1="33189" y1="25189" x2="50054" y2="26486"/>
                        <a14:foregroundMark x1="50054" y1="26486" x2="64216" y2="34270"/>
                        <a14:foregroundMark x1="64216" y1="34270" x2="66595" y2="40541"/>
                        <a14:foregroundMark x1="66595" y1="40541" x2="65189" y2="47135"/>
                        <a14:foregroundMark x1="65189" y1="47135" x2="58811" y2="55784"/>
                        <a14:foregroundMark x1="58811" y1="55784" x2="48432" y2="63027"/>
                        <a14:foregroundMark x1="48432" y1="63027" x2="36973" y2="65946"/>
                        <a14:foregroundMark x1="36973" y1="65946" x2="26162" y2="62811"/>
                        <a14:foregroundMark x1="26162" y1="62811" x2="22378" y2="54486"/>
                        <a14:foregroundMark x1="22378" y1="54486" x2="23568" y2="43892"/>
                        <a14:foregroundMark x1="23568" y1="43892" x2="36108" y2="30703"/>
                        <a14:foregroundMark x1="36108" y1="30703" x2="56432" y2="25514"/>
                        <a14:foregroundMark x1="56432" y1="25514" x2="79676" y2="32108"/>
                        <a14:foregroundMark x1="79676" y1="32108" x2="84973" y2="42703"/>
                        <a14:foregroundMark x1="84973" y1="42703" x2="79459" y2="53189"/>
                        <a14:foregroundMark x1="79459" y1="53189" x2="60757" y2="66703"/>
                        <a14:foregroundMark x1="60757" y1="66703" x2="36973" y2="71568"/>
                        <a14:foregroundMark x1="36973" y1="71568" x2="23351" y2="67568"/>
                        <a14:foregroundMark x1="23351" y1="67568" x2="20108" y2="57730"/>
                        <a14:foregroundMark x1="20108" y1="57730" x2="25514" y2="43784"/>
                        <a14:foregroundMark x1="25514" y1="43784" x2="41297" y2="34162"/>
                        <a14:foregroundMark x1="41297" y1="34162" x2="65622" y2="33189"/>
                        <a14:foregroundMark x1="65622" y1="33189" x2="78378" y2="44324"/>
                        <a14:foregroundMark x1="78378" y1="44324" x2="81622" y2="57405"/>
                        <a14:foregroundMark x1="81622" y1="57405" x2="78270" y2="69622"/>
                        <a14:foregroundMark x1="78270" y1="69622" x2="69946" y2="77838"/>
                        <a14:foregroundMark x1="69946" y1="77838" x2="57189" y2="80216"/>
                        <a14:foregroundMark x1="57189" y1="80216" x2="46270" y2="72757"/>
                        <a14:foregroundMark x1="46270" y1="72757" x2="40324" y2="61081"/>
                        <a14:foregroundMark x1="40324" y1="61081" x2="40649" y2="49189"/>
                        <a14:foregroundMark x1="40649" y1="49189" x2="46595" y2="38054"/>
                        <a14:foregroundMark x1="46595" y1="38054" x2="55243" y2="31027"/>
                        <a14:foregroundMark x1="55243" y1="31027" x2="63243" y2="28649"/>
                        <a14:foregroundMark x1="63243" y1="28649" x2="71676" y2="37189"/>
                        <a14:foregroundMark x1="71676" y1="37189" x2="73514" y2="45514"/>
                        <a14:foregroundMark x1="73514" y1="45514" x2="72324" y2="53514"/>
                        <a14:foregroundMark x1="72324" y1="53514" x2="67243" y2="59243"/>
                        <a14:foregroundMark x1="67243" y1="59243" x2="62811" y2="59568"/>
                        <a14:foregroundMark x1="50162" y1="59027" x2="41405" y2="62811"/>
                        <a14:foregroundMark x1="41405" y1="62811" x2="38486" y2="57946"/>
                        <a14:foregroundMark x1="38486" y1="57946" x2="37514" y2="52000"/>
                        <a14:foregroundMark x1="37514" y1="52000" x2="35459" y2="58703"/>
                        <a14:foregroundMark x1="35459" y1="58703" x2="33297" y2="53514"/>
                        <a14:foregroundMark x1="33297" y1="53514" x2="33297" y2="40541"/>
                        <a14:foregroundMark x1="33514" y1="34378" x2="27676" y2="43676"/>
                        <a14:foregroundMark x1="27676" y1="43676" x2="28108" y2="41622"/>
                        <a14:foregroundMark x1="34162" y1="23459" x2="22703" y2="48108"/>
                        <a14:foregroundMark x1="22703" y1="48108" x2="22378" y2="47459"/>
                        <a14:foregroundMark x1="26270" y1="33622" x2="18054" y2="54054"/>
                        <a14:foregroundMark x1="18054" y1="54054" x2="18270" y2="46054"/>
                        <a14:foregroundMark x1="18270" y1="46054" x2="14703" y2="43568"/>
                        <a14:foregroundMark x1="13189" y1="40865" x2="9838" y2="44432"/>
                        <a14:foregroundMark x1="9838" y1="44432" x2="7784" y2="48649"/>
                        <a14:foregroundMark x1="7784" y1="48649" x2="8649" y2="58595"/>
                        <a14:foregroundMark x1="8649" y1="58595" x2="11676" y2="45946"/>
                        <a14:foregroundMark x1="11676" y1="45946" x2="13838" y2="57730"/>
                        <a14:foregroundMark x1="13838" y1="57730" x2="18162" y2="48973"/>
                        <a14:foregroundMark x1="18162" y1="48973" x2="16973" y2="69081"/>
                        <a14:foregroundMark x1="16973" y1="69081" x2="20324" y2="74162"/>
                        <a14:foregroundMark x1="20324" y1="74162" x2="34703" y2="81730"/>
                        <a14:foregroundMark x1="34703" y1="81730" x2="53189" y2="84541"/>
                        <a14:foregroundMark x1="53189" y1="84541" x2="65957" y2="83533"/>
                        <a14:foregroundMark x1="76267" y1="79122" x2="82595" y2="71568"/>
                        <a14:foregroundMark x1="82595" y1="71568" x2="91351" y2="58162"/>
                        <a14:foregroundMark x1="91351" y1="58162" x2="90811" y2="49838"/>
                        <a14:foregroundMark x1="90811" y1="49838" x2="72432" y2="36108"/>
                        <a14:foregroundMark x1="72432" y1="36108" x2="62595" y2="31459"/>
                        <a14:foregroundMark x1="62595" y1="31459" x2="40973" y2="33622"/>
                        <a14:foregroundMark x1="40973" y1="33622" x2="53730" y2="23243"/>
                        <a14:foregroundMark x1="53730" y1="23243" x2="48973" y2="21081"/>
                        <a14:foregroundMark x1="48973" y1="21081" x2="36973" y2="22486"/>
                        <a14:foregroundMark x1="36973" y1="22486" x2="24865" y2="27459"/>
                        <a14:foregroundMark x1="24865" y1="27459" x2="25622" y2="21946"/>
                        <a14:foregroundMark x1="25622" y1="21946" x2="45730" y2="14811"/>
                        <a14:foregroundMark x1="45730" y1="14811" x2="61622" y2="17297"/>
                        <a14:foregroundMark x1="61622" y1="17297" x2="83243" y2="32324"/>
                        <a14:foregroundMark x1="83243" y1="32324" x2="68000" y2="52541"/>
                        <a14:foregroundMark x1="68000" y1="52541" x2="64865" y2="59243"/>
                        <a14:foregroundMark x1="64865" y1="59243" x2="68216" y2="50378"/>
                        <a14:foregroundMark x1="68216" y1="50378" x2="60000" y2="59568"/>
                        <a14:foregroundMark x1="60000" y1="59568" x2="66703" y2="50162"/>
                        <a14:foregroundMark x1="66703" y1="50162" x2="64000" y2="55243"/>
                        <a14:foregroundMark x1="64000" y1="55243" x2="69081" y2="53838"/>
                        <a14:foregroundMark x1="69081" y1="53838" x2="64216" y2="59568"/>
                        <a14:foregroundMark x1="64216" y1="59568" x2="67892" y2="30811"/>
                        <a14:foregroundMark x1="67892" y1="30811" x2="57514" y2="42703"/>
                        <a14:foregroundMark x1="57514" y1="42703" x2="67459" y2="31676"/>
                        <a14:foregroundMark x1="67459" y1="31676" x2="59243" y2="42054"/>
                        <a14:foregroundMark x1="59243" y1="42054" x2="59676" y2="36973"/>
                        <a14:foregroundMark x1="59676" y1="36973" x2="42054" y2="54486"/>
                        <a14:foregroundMark x1="42054" y1="54486" x2="36865" y2="56649"/>
                        <a14:foregroundMark x1="36865" y1="56649" x2="38270" y2="51459"/>
                        <a14:foregroundMark x1="38270" y1="51459" x2="36324" y2="55784"/>
                        <a14:foregroundMark x1="36324" y1="55784" x2="34595" y2="49946"/>
                        <a14:foregroundMark x1="34595" y1="49946" x2="32324" y2="55459"/>
                        <a14:foregroundMark x1="23892" y1="66595" x2="20973" y2="71135"/>
                        <a14:foregroundMark x1="20973" y1="71135" x2="18162" y2="65514"/>
                        <a14:foregroundMark x1="18162" y1="65514" x2="18162" y2="65730"/>
                        <a14:foregroundMark x1="21081" y1="68324" x2="22811" y2="74162"/>
                        <a14:foregroundMark x1="22811" y1="74162" x2="26270" y2="77514"/>
                        <a14:foregroundMark x1="26270" y1="77514" x2="26811" y2="75459"/>
                        <a14:foregroundMark x1="21514" y1="68757" x2="45838" y2="79568"/>
                        <a14:foregroundMark x1="45838" y1="79568" x2="57297" y2="80865"/>
                        <a14:foregroundMark x1="43892" y1="65297" x2="52757" y2="65405"/>
                        <a14:foregroundMark x1="52757" y1="65405" x2="56108" y2="64757"/>
                        <a14:foregroundMark x1="55459" y1="62811" x2="51568" y2="68432"/>
                        <a14:foregroundMark x1="51568" y1="68432" x2="51027" y2="67892"/>
                        <a14:foregroundMark x1="25622" y1="60865" x2="24324" y2="71243"/>
                        <a14:foregroundMark x1="24324" y1="71243" x2="25189" y2="72432"/>
                        <a14:foregroundMark x1="12216" y1="56432" x2="12432" y2="61514"/>
                        <a14:foregroundMark x1="12432" y1="61514" x2="15676" y2="66486"/>
                        <a14:foregroundMark x1="10595" y1="58270" x2="11568" y2="63676"/>
                        <a14:foregroundMark x1="11568" y1="63676" x2="11676" y2="63784"/>
                        <a14:foregroundMark x1="14054" y1="65622" x2="8432" y2="57189"/>
                        <a14:foregroundMark x1="8432" y1="57189" x2="7784" y2="47459"/>
                        <a14:foregroundMark x1="7784" y1="47459" x2="8000" y2="47027"/>
                        <a14:foregroundMark x1="13189" y1="40649" x2="21189" y2="27351"/>
                        <a14:foregroundMark x1="21189" y1="27351" x2="32541" y2="17514"/>
                        <a14:foregroundMark x1="32541" y1="17514" x2="36973" y2="15243"/>
                        <a14:foregroundMark x1="36973" y1="15243" x2="52757" y2="13081"/>
                        <a14:foregroundMark x1="52757" y1="13081" x2="57838" y2="13081"/>
                        <a14:foregroundMark x1="57838" y1="13081" x2="66703" y2="16973"/>
                        <a14:foregroundMark x1="66703" y1="16973" x2="82595" y2="31135"/>
                        <a14:foregroundMark x1="82595" y1="31135" x2="85081" y2="35351"/>
                        <a14:foregroundMark x1="85081" y1="35351" x2="87135" y2="47676"/>
                        <a14:foregroundMark x1="87135" y1="47676" x2="84865" y2="67243"/>
                        <a14:foregroundMark x1="84865" y1="67243" x2="82811" y2="72000"/>
                        <a14:foregroundMark x1="82811" y1="72000" x2="75459" y2="78703"/>
                        <a14:foregroundMark x1="75459" y1="78703" x2="53297" y2="84973"/>
                        <a14:foregroundMark x1="53297" y1="84973" x2="33081" y2="82162"/>
                        <a14:foregroundMark x1="33081" y1="82162" x2="23243" y2="78162"/>
                        <a14:foregroundMark x1="23243" y1="78162" x2="21514" y2="72865"/>
                        <a14:foregroundMark x1="21514" y1="72865" x2="27351" y2="73189"/>
                        <a14:foregroundMark x1="27351" y1="73189" x2="47568" y2="82378"/>
                        <a14:foregroundMark x1="47568" y1="82378" x2="57622" y2="82811"/>
                        <a14:foregroundMark x1="57622" y1="82811" x2="68432" y2="80216"/>
                        <a14:foregroundMark x1="68432" y1="80216" x2="80324" y2="69405"/>
                        <a14:foregroundMark x1="80324" y1="69405" x2="86811" y2="52216"/>
                        <a14:foregroundMark x1="86811" y1="52216" x2="84000" y2="57514"/>
                        <a14:foregroundMark x1="84000" y1="57514" x2="84108" y2="59676"/>
                        <a14:foregroundMark x1="36649" y1="55568" x2="33730" y2="62919"/>
                        <a14:foregroundMark x1="33730" y1="62919" x2="28649" y2="54811"/>
                        <a14:foregroundMark x1="28649" y1="54811" x2="27568" y2="49622"/>
                        <a14:foregroundMark x1="27568" y1="49622" x2="30703" y2="47568"/>
                        <a14:foregroundMark x1="32649" y1="42919" x2="32324" y2="45405"/>
                        <a14:foregroundMark x1="32324" y1="43568" x2="26270" y2="54486"/>
                        <a14:foregroundMark x1="29514" y1="42919" x2="28000" y2="54270"/>
                        <a14:foregroundMark x1="28000" y1="54270" x2="29730" y2="56108"/>
                        <a14:foregroundMark x1="48432" y1="21297" x2="50270" y2="30162"/>
                        <a14:foregroundMark x1="47135" y1="20865" x2="50919" y2="24432"/>
                        <a14:foregroundMark x1="50919" y1="24432" x2="51459" y2="24216"/>
                        <a14:foregroundMark x1="51459" y1="19027" x2="58595" y2="27135"/>
                        <a14:foregroundMark x1="51027" y1="17514" x2="61838" y2="25514"/>
                        <a14:foregroundMark x1="61838" y1="25514" x2="61946" y2="25730"/>
                        <a14:foregroundMark x1="87568" y1="43784" x2="90919" y2="48000"/>
                        <a14:foregroundMark x1="90919" y1="48000" x2="92216" y2="55459"/>
                        <a14:foregroundMark x1="72324" y1="80757" x2="75027" y2="79459"/>
                        <a14:foregroundMark x1="76108" y1="79459" x2="72865" y2="80757"/>
                        <a14:backgroundMark x1="68649" y1="84000" x2="71611" y2="82197"/>
                        <a14:backgroundMark x1="71027" y1="82811" x2="66595" y2="84324"/>
                        <a14:backgroundMark x1="66595" y1="84324" x2="66486" y2="8432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906" y="4609650"/>
            <a:ext cx="1486800" cy="14868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DF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000" y="571500"/>
            <a:ext cx="17272000" cy="9232900"/>
          </a:xfrm>
          <a:prstGeom prst="rect">
            <a:avLst/>
          </a:prstGeom>
          <a:effectLst>
            <a:outerShdw blurRad="3501838" dir="2700000">
              <a:srgbClr val="2C2C2C">
                <a:alpha val="14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alphaModFix amt="98000"/>
          </a:blip>
          <a:stretch>
            <a:fillRect/>
          </a:stretch>
        </p:blipFill>
        <p:spPr>
          <a:xfrm>
            <a:off x="812800" y="1485900"/>
            <a:ext cx="16662400" cy="8064500"/>
          </a:xfrm>
          <a:prstGeom prst="rect">
            <a:avLst/>
          </a:prstGeom>
          <a:effectLst>
            <a:outerShdw blurRad="2673955" dir="2700000">
              <a:srgbClr val="2C2C2C">
                <a:alpha val="17000"/>
              </a:srgbClr>
            </a:outerShdw>
          </a:effectLst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2500" y="965200"/>
            <a:ext cx="330200" cy="330200"/>
          </a:xfrm>
          <a:prstGeom prst="rect">
            <a:avLst/>
          </a:prstGeom>
          <a:effectLst>
            <a:outerShdw blurRad="6978" dir="2700000">
              <a:srgbClr val="2C2C2C">
                <a:alpha val="14000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005300" y="965200"/>
            <a:ext cx="330200" cy="330200"/>
          </a:xfrm>
          <a:prstGeom prst="rect">
            <a:avLst/>
          </a:prstGeom>
          <a:effectLst>
            <a:outerShdw blurRad="6978" dir="2700000">
              <a:srgbClr val="2C2C2C">
                <a:alpha val="14000"/>
              </a:srgbClr>
            </a:outerShdw>
          </a:effectLst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08815" y="4571550"/>
            <a:ext cx="7096672" cy="1346200"/>
          </a:xfrm>
          <a:prstGeom prst="rect">
            <a:avLst/>
          </a:prstGeom>
          <a:effectLst>
            <a:outerShdw blurRad="122371" dir="2700000">
              <a:srgbClr val="2C2C2C">
                <a:alpha val="11000"/>
              </a:srgbClr>
            </a:outerShdw>
          </a:effectLst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11385" y="4571550"/>
            <a:ext cx="7404100" cy="1346200"/>
          </a:xfrm>
          <a:prstGeom prst="rect">
            <a:avLst/>
          </a:prstGeom>
          <a:effectLst>
            <a:outerShdw blurRad="122371" dir="2700000">
              <a:srgbClr val="2C2C2C">
                <a:alpha val="11000"/>
              </a:srgbClr>
            </a:outerShdw>
          </a:effectLst>
        </p:spPr>
      </p:pic>
      <p:sp>
        <p:nvSpPr>
          <p:cNvPr id="12" name="TextBox 12"/>
          <p:cNvSpPr txBox="1"/>
          <p:nvPr/>
        </p:nvSpPr>
        <p:spPr>
          <a:xfrm>
            <a:off x="9721300" y="4101650"/>
            <a:ext cx="13208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400" b="1" dirty="0">
                <a:solidFill>
                  <a:srgbClr val="377CCF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잘한 점</a:t>
            </a:r>
            <a:endParaRPr lang="en-US" sz="2400" b="1" i="0" u="none" strike="noStrike" dirty="0">
              <a:solidFill>
                <a:srgbClr val="377CCF"/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9649182" y="4901750"/>
            <a:ext cx="7005865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5289"/>
              </a:lnSpc>
            </a:pPr>
            <a:r>
              <a:rPr lang="ko-KR" altLang="en-US" sz="2400" b="0" i="0" u="none" strike="noStrike" spc="-1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사용자 중심의 </a:t>
            </a:r>
            <a:r>
              <a:rPr lang="en-US" altLang="ko-KR" sz="2400" b="0" i="0" u="none" strike="noStrike" spc="-1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UI/UX </a:t>
            </a:r>
            <a:r>
              <a:rPr lang="ko-KR" altLang="en-US" sz="2400" b="0" i="0" u="none" strike="noStrike" spc="-1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설계</a:t>
            </a:r>
            <a:endParaRPr lang="en-US" sz="2400" b="0" i="0" u="none" strike="noStrike" spc="-100" dirty="0">
              <a:solidFill>
                <a:srgbClr val="FFFFF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665099" y="4101650"/>
            <a:ext cx="13208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400" b="1" i="0" u="none" strike="noStrike" dirty="0">
                <a:latin typeface="Pretendard SemiBold" panose="020B0600000101010101" charset="-127"/>
                <a:ea typeface="Pretendard SemiBold" panose="020B0600000101010101" charset="-127"/>
              </a:rPr>
              <a:t>아쉬운 점</a:t>
            </a:r>
            <a:endParaRPr lang="en-US" sz="2400" b="1" i="0" u="none" strike="noStrike" dirty="0"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665099" y="4901750"/>
            <a:ext cx="7096672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5289"/>
              </a:lnSpc>
            </a:pPr>
            <a:r>
              <a:rPr lang="ko-KR" altLang="en-US" sz="2000" spc="-100" dirty="0">
                <a:solidFill>
                  <a:srgbClr val="2C2C2C"/>
                </a:solidFill>
                <a:latin typeface="Pretendard Regular" panose="020B0600000101010101" charset="-127"/>
                <a:ea typeface="Pretendard Regular" panose="020B0600000101010101" charset="-127"/>
              </a:rPr>
              <a:t>입력 방식이 </a:t>
            </a:r>
            <a:r>
              <a:rPr lang="en-US" altLang="ko-KR" sz="2000" spc="-100" dirty="0">
                <a:solidFill>
                  <a:srgbClr val="2C2C2C"/>
                </a:solidFill>
                <a:latin typeface="Pretendard Regular" panose="020B0600000101010101" charset="-127"/>
                <a:ea typeface="Pretendard Regular" panose="020B0600000101010101" charset="-127"/>
              </a:rPr>
              <a:t>/ </a:t>
            </a:r>
            <a:r>
              <a:rPr lang="ko-KR" altLang="en-US" sz="2000" spc="-100" dirty="0">
                <a:solidFill>
                  <a:srgbClr val="2C2C2C"/>
                </a:solidFill>
                <a:latin typeface="Pretendard Regular" panose="020B0600000101010101" charset="-127"/>
                <a:ea typeface="Pretendard Regular" panose="020B0600000101010101" charset="-127"/>
              </a:rPr>
              <a:t>기반이라</a:t>
            </a:r>
            <a:r>
              <a:rPr lang="en-US" altLang="ko-KR" sz="2000" spc="-100" dirty="0">
                <a:solidFill>
                  <a:srgbClr val="2C2C2C"/>
                </a:solidFill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sz="2000" spc="-100" dirty="0">
                <a:solidFill>
                  <a:srgbClr val="2C2C2C"/>
                </a:solidFill>
                <a:latin typeface="Pretendard Regular" panose="020B0600000101010101" charset="-127"/>
                <a:ea typeface="Pretendard Regular" panose="020B0600000101010101" charset="-127"/>
              </a:rPr>
              <a:t>처음 사용하는 사용자에게는 직관적이지 않을 수 있음</a:t>
            </a:r>
            <a:endParaRPr lang="en-US" sz="2000" b="0" i="0" u="none" strike="noStrike" spc="-100" dirty="0">
              <a:solidFill>
                <a:srgbClr val="2C2C2C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96115" y="6070150"/>
            <a:ext cx="7112000" cy="1346200"/>
          </a:xfrm>
          <a:prstGeom prst="rect">
            <a:avLst/>
          </a:prstGeom>
          <a:effectLst>
            <a:outerShdw blurRad="122371" dir="2700000">
              <a:srgbClr val="2C2C2C">
                <a:alpha val="11000"/>
              </a:srgbClr>
            </a:outerShdw>
          </a:effectLst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98685" y="6070150"/>
            <a:ext cx="7404100" cy="1346200"/>
          </a:xfrm>
          <a:prstGeom prst="rect">
            <a:avLst/>
          </a:prstGeom>
          <a:effectLst>
            <a:outerShdw blurRad="122371" dir="2700000">
              <a:srgbClr val="2C2C2C">
                <a:alpha val="11000"/>
              </a:srgbClr>
            </a:outerShdw>
          </a:effectLst>
        </p:spPr>
      </p:pic>
      <p:sp>
        <p:nvSpPr>
          <p:cNvPr id="19" name="TextBox 19"/>
          <p:cNvSpPr txBox="1"/>
          <p:nvPr/>
        </p:nvSpPr>
        <p:spPr>
          <a:xfrm>
            <a:off x="9856466" y="6413050"/>
            <a:ext cx="6480734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5289"/>
              </a:lnSpc>
            </a:pPr>
            <a:r>
              <a:rPr lang="ko-KR" altLang="en-US" sz="2000" b="0" i="0" u="none" strike="noStrike" spc="-1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역할 분리를 기반으로 기능별 클래스 구조를 설계해 유지보수에 유리함</a:t>
            </a:r>
            <a:endParaRPr lang="en-US" sz="2000" b="0" i="0" u="none" strike="noStrike" spc="-100" dirty="0">
              <a:solidFill>
                <a:srgbClr val="FFFFF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816185" y="6413050"/>
            <a:ext cx="6756400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5289"/>
              </a:lnSpc>
            </a:pPr>
            <a:r>
              <a:rPr lang="ko-KR" altLang="en-US" sz="2000" b="0" i="0" u="none" strike="noStrike" spc="-100" dirty="0">
                <a:solidFill>
                  <a:srgbClr val="2C2C2C"/>
                </a:solidFill>
                <a:latin typeface="Pretendard Regular" panose="020B0600000101010101" charset="-127"/>
                <a:ea typeface="Pretendard Regular" panose="020B0600000101010101" charset="-127"/>
              </a:rPr>
              <a:t>에러 메시지가 상황에 비해 충분히 구체적이지 못한 경우가 있음</a:t>
            </a:r>
            <a:endParaRPr lang="en-US" sz="2000" b="0" i="0" u="none" strike="noStrike" spc="-100" dirty="0">
              <a:solidFill>
                <a:srgbClr val="2C2C2C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pic>
        <p:nvPicPr>
          <p:cNvPr id="21" name="Picture 2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96115" y="7594150"/>
            <a:ext cx="7112000" cy="1346200"/>
          </a:xfrm>
          <a:prstGeom prst="rect">
            <a:avLst/>
          </a:prstGeom>
          <a:effectLst>
            <a:outerShdw blurRad="122371" dir="2700000">
              <a:srgbClr val="2C2C2C">
                <a:alpha val="11000"/>
              </a:srgbClr>
            </a:outerShdw>
          </a:effectLst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98685" y="7594150"/>
            <a:ext cx="7404100" cy="1346200"/>
          </a:xfrm>
          <a:prstGeom prst="rect">
            <a:avLst/>
          </a:prstGeom>
          <a:effectLst>
            <a:outerShdw blurRad="122371" dir="2700000">
              <a:srgbClr val="2C2C2C">
                <a:alpha val="11000"/>
              </a:srgbClr>
            </a:outerShdw>
          </a:effectLst>
        </p:spPr>
      </p:pic>
      <p:sp>
        <p:nvSpPr>
          <p:cNvPr id="25" name="TextBox 25"/>
          <p:cNvSpPr txBox="1"/>
          <p:nvPr/>
        </p:nvSpPr>
        <p:spPr>
          <a:xfrm>
            <a:off x="10205714" y="7924350"/>
            <a:ext cx="6131485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5289"/>
              </a:lnSpc>
            </a:pPr>
            <a:endParaRPr lang="en-US" sz="2400" b="0" i="0" u="none" strike="noStrike" spc="-100" dirty="0">
              <a:solidFill>
                <a:srgbClr val="FFFFFF"/>
              </a:solidFill>
              <a:latin typeface="Pretendard Regular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1670135" y="7924350"/>
            <a:ext cx="7086600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5289"/>
              </a:lnSpc>
            </a:pPr>
            <a:r>
              <a:rPr lang="ko-KR" altLang="en-US" sz="2400" b="0" i="0" u="none" strike="noStrike" spc="-100" dirty="0">
                <a:solidFill>
                  <a:srgbClr val="2C2C2C"/>
                </a:solidFill>
                <a:latin typeface="Pretendard Regular" panose="020B0600000101010101" charset="-127"/>
                <a:ea typeface="Pretendard Regular" panose="020B0600000101010101" charset="-127"/>
              </a:rPr>
              <a:t>무료 </a:t>
            </a:r>
            <a:r>
              <a:rPr lang="en-US" altLang="ko-KR" sz="2400" b="0" i="0" u="none" strike="noStrike" spc="-100" dirty="0">
                <a:solidFill>
                  <a:srgbClr val="2C2C2C"/>
                </a:solidFill>
                <a:latin typeface="Pretendard Regular" panose="020B0600000101010101" charset="-127"/>
                <a:ea typeface="Pretendard Regular" panose="020B0600000101010101" charset="-127"/>
              </a:rPr>
              <a:t>Open API </a:t>
            </a:r>
            <a:r>
              <a:rPr lang="ko-KR" altLang="en-US" sz="2400" b="0" i="0" u="none" strike="noStrike" spc="-100" dirty="0">
                <a:solidFill>
                  <a:srgbClr val="2C2C2C"/>
                </a:solidFill>
                <a:latin typeface="Pretendard Regular" panose="020B0600000101010101" charset="-127"/>
                <a:ea typeface="Pretendard Regular" panose="020B0600000101010101" charset="-127"/>
              </a:rPr>
              <a:t>사용으로 간헐적인 응답 지연이 발생하기도 함</a:t>
            </a:r>
            <a:endParaRPr lang="en-US" sz="2400" b="0" i="0" u="none" strike="noStrike" spc="-100" dirty="0">
              <a:solidFill>
                <a:srgbClr val="2C2C2C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20BC2BB9-A826-4E4F-945A-8807D871A988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946" b="89946" l="8324" r="89946">
                        <a14:foregroundMark x1="35027" y1="78486" x2="34378" y2="83243"/>
                        <a14:foregroundMark x1="34378" y1="83243" x2="37189" y2="87784"/>
                        <a14:foregroundMark x1="37189" y1="87784" x2="43243" y2="87676"/>
                        <a14:foregroundMark x1="43243" y1="87676" x2="46054" y2="83676"/>
                        <a14:foregroundMark x1="46054" y1="83676" x2="45730" y2="81730"/>
                        <a14:foregroundMark x1="33081" y1="77189" x2="31459" y2="82270"/>
                        <a14:foregroundMark x1="31459" y1="82270" x2="32324" y2="87027"/>
                        <a14:foregroundMark x1="32324" y1="87027" x2="36973" y2="89730"/>
                        <a14:foregroundMark x1="36973" y1="89730" x2="42054" y2="90703"/>
                        <a14:foregroundMark x1="42054" y1="90703" x2="46703" y2="90054"/>
                        <a14:foregroundMark x1="46703" y1="90054" x2="48973" y2="81730"/>
                        <a14:foregroundMark x1="49189" y1="82811" x2="63568" y2="80324"/>
                        <a14:foregroundMark x1="63568" y1="80324" x2="70703" y2="77622"/>
                        <a14:foregroundMark x1="70703" y1="77622" x2="91676" y2="56757"/>
                        <a14:foregroundMark x1="91676" y1="56757" x2="92432" y2="51243"/>
                        <a14:foregroundMark x1="92432" y1="51243" x2="91459" y2="46595"/>
                        <a14:foregroundMark x1="91459" y1="46595" x2="71784" y2="21189"/>
                        <a14:foregroundMark x1="71784" y1="21189" x2="66378" y2="17514"/>
                        <a14:foregroundMark x1="66378" y1="17514" x2="48757" y2="14811"/>
                        <a14:foregroundMark x1="48757" y1="14811" x2="38162" y2="16216"/>
                        <a14:foregroundMark x1="38162" y1="16216" x2="23351" y2="22270"/>
                        <a14:foregroundMark x1="23351" y1="22270" x2="15676" y2="31676"/>
                        <a14:foregroundMark x1="15676" y1="31676" x2="8216" y2="45622"/>
                        <a14:foregroundMark x1="8216" y1="45622" x2="7351" y2="51351"/>
                        <a14:foregroundMark x1="7351" y1="51351" x2="8108" y2="56324"/>
                        <a14:foregroundMark x1="8108" y1="56324" x2="14486" y2="63676"/>
                        <a14:foregroundMark x1="14486" y1="63676" x2="14270" y2="58703"/>
                        <a14:foregroundMark x1="14270" y1="58703" x2="10054" y2="42162"/>
                        <a14:foregroundMark x1="10054" y1="42162" x2="8324" y2="54486"/>
                        <a14:foregroundMark x1="8324" y1="54486" x2="13405" y2="55568"/>
                        <a14:foregroundMark x1="13405" y1="55568" x2="20757" y2="41730"/>
                        <a14:foregroundMark x1="20757" y1="41730" x2="20541" y2="47027"/>
                        <a14:foregroundMark x1="20541" y1="47027" x2="29189" y2="29405"/>
                        <a14:foregroundMark x1="29189" y1="29405" x2="35135" y2="21081"/>
                        <a14:foregroundMark x1="35135" y1="21081" x2="39135" y2="24757"/>
                        <a14:foregroundMark x1="39135" y1="24757" x2="38054" y2="30270"/>
                        <a14:foregroundMark x1="38054" y1="30270" x2="46811" y2="16541"/>
                        <a14:foregroundMark x1="46811" y1="16541" x2="44216" y2="28432"/>
                        <a14:foregroundMark x1="44216" y1="28432" x2="49514" y2="22919"/>
                        <a14:foregroundMark x1="49514" y1="22919" x2="51784" y2="30703"/>
                        <a14:foregroundMark x1="51784" y1="30703" x2="64108" y2="18162"/>
                        <a14:foregroundMark x1="64108" y1="18162" x2="64865" y2="24000"/>
                        <a14:foregroundMark x1="64865" y1="24000" x2="63243" y2="33730"/>
                        <a14:foregroundMark x1="63243" y1="33730" x2="72324" y2="24865"/>
                        <a14:foregroundMark x1="72324" y1="24865" x2="71676" y2="32216"/>
                        <a14:foregroundMark x1="71676" y1="32216" x2="74919" y2="37514"/>
                        <a14:foregroundMark x1="74919" y1="37514" x2="79892" y2="37297"/>
                        <a14:foregroundMark x1="79892" y1="37297" x2="78703" y2="44757"/>
                        <a14:foregroundMark x1="78703" y1="44757" x2="84432" y2="42703"/>
                        <a14:foregroundMark x1="84432" y1="42703" x2="80973" y2="50270"/>
                        <a14:foregroundMark x1="80973" y1="50270" x2="81189" y2="55568"/>
                        <a14:foregroundMark x1="81189" y1="55568" x2="77730" y2="60432"/>
                        <a14:foregroundMark x1="77730" y1="60432" x2="77297" y2="65622"/>
                        <a14:foregroundMark x1="77297" y1="65622" x2="75568" y2="68324"/>
                        <a14:foregroundMark x1="72541" y1="74054" x2="67892" y2="76973"/>
                        <a14:foregroundMark x1="67892" y1="76973" x2="47135" y2="80541"/>
                        <a14:foregroundMark x1="47135" y1="80541" x2="35892" y2="78919"/>
                        <a14:foregroundMark x1="35892" y1="78919" x2="23351" y2="71568"/>
                        <a14:foregroundMark x1="23351" y1="71568" x2="19243" y2="67784"/>
                        <a14:foregroundMark x1="19243" y1="67784" x2="16432" y2="63135"/>
                        <a14:foregroundMark x1="16432" y1="63135" x2="14162" y2="53081"/>
                        <a14:foregroundMark x1="13405" y1="62811" x2="16432" y2="66703"/>
                        <a14:foregroundMark x1="16432" y1="66703" x2="24216" y2="72324"/>
                        <a14:foregroundMark x1="24216" y1="72324" x2="44541" y2="75027"/>
                        <a14:foregroundMark x1="44541" y1="75027" x2="51892" y2="74919"/>
                        <a14:foregroundMark x1="51892" y1="74919" x2="63784" y2="74919"/>
                        <a14:foregroundMark x1="63784" y1="74919" x2="68432" y2="73405"/>
                        <a14:foregroundMark x1="68432" y1="73405" x2="72973" y2="69838"/>
                        <a14:foregroundMark x1="72973" y1="69838" x2="73838" y2="6854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1815" y="2170350"/>
            <a:ext cx="1486800" cy="1486800"/>
          </a:xfrm>
          <a:prstGeom prst="rect">
            <a:avLst/>
          </a:prstGeom>
        </p:spPr>
      </p:pic>
      <p:sp>
        <p:nvSpPr>
          <p:cNvPr id="30" name="TextBox 13">
            <a:extLst>
              <a:ext uri="{FF2B5EF4-FFF2-40B4-BE49-F238E27FC236}">
                <a16:creationId xmlns:a16="http://schemas.microsoft.com/office/drawing/2014/main" id="{E3062BB9-2BEB-4EE4-814F-A8CC9156366D}"/>
              </a:ext>
            </a:extLst>
          </p:cNvPr>
          <p:cNvSpPr txBox="1"/>
          <p:nvPr/>
        </p:nvSpPr>
        <p:spPr>
          <a:xfrm>
            <a:off x="9721300" y="7924350"/>
            <a:ext cx="6800050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5289"/>
              </a:lnSpc>
            </a:pPr>
            <a:r>
              <a:rPr lang="ko-KR" altLang="en-US" sz="2000" b="0" i="0" u="none" strike="noStrike" spc="-1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텍스트 응답과 오류 메시지를 상수화해  코드 가독성과 관리 효율을 높임</a:t>
            </a:r>
            <a:endParaRPr lang="en-US" sz="2000" b="0" i="0" u="none" strike="noStrike" spc="-100" dirty="0">
              <a:solidFill>
                <a:srgbClr val="FFFFF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33" name="TextBox 10">
            <a:extLst>
              <a:ext uri="{FF2B5EF4-FFF2-40B4-BE49-F238E27FC236}">
                <a16:creationId xmlns:a16="http://schemas.microsoft.com/office/drawing/2014/main" id="{49361D07-E114-4C78-8327-357F0C9406C0}"/>
              </a:ext>
            </a:extLst>
          </p:cNvPr>
          <p:cNvSpPr txBox="1"/>
          <p:nvPr/>
        </p:nvSpPr>
        <p:spPr>
          <a:xfrm>
            <a:off x="1379610" y="1663700"/>
            <a:ext cx="8315025" cy="255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6600" b="1" i="0" u="none" strike="noStrike" spc="-300" dirty="0">
                <a:solidFill>
                  <a:srgbClr val="3A3A3A"/>
                </a:solidFill>
                <a:latin typeface="Pretendard Regular" panose="020B0600000101010101" charset="-127"/>
                <a:ea typeface="Pretendard Regular" panose="020B0600000101010101" charset="-127"/>
              </a:rPr>
              <a:t>06. </a:t>
            </a:r>
            <a:r>
              <a:rPr lang="ko-KR" altLang="en-US" sz="6600" b="1" spc="-300" dirty="0">
                <a:solidFill>
                  <a:srgbClr val="3A3A3A"/>
                </a:solidFill>
                <a:latin typeface="Pretendard Regular" panose="020B0600000101010101" charset="-127"/>
                <a:ea typeface="Pretendard Regular" panose="020B0600000101010101" charset="-127"/>
              </a:rPr>
              <a:t>느낀 점</a:t>
            </a:r>
            <a:endParaRPr lang="ko-KR" altLang="ko-KR" sz="6600" b="1" i="0" u="none" strike="noStrike" spc="-300" dirty="0">
              <a:solidFill>
                <a:srgbClr val="3A3A3A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0" y="571500"/>
            <a:ext cx="17272000" cy="9232900"/>
          </a:xfrm>
          <a:prstGeom prst="rect">
            <a:avLst/>
          </a:prstGeom>
          <a:effectLst>
            <a:outerShdw blurRad="3501838" dir="2700000">
              <a:srgbClr val="2C2C2C">
                <a:alpha val="14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98000"/>
          </a:blip>
          <a:stretch>
            <a:fillRect/>
          </a:stretch>
        </p:blipFill>
        <p:spPr>
          <a:xfrm>
            <a:off x="812800" y="1485900"/>
            <a:ext cx="16662400" cy="8064500"/>
          </a:xfrm>
          <a:prstGeom prst="rect">
            <a:avLst/>
          </a:prstGeom>
          <a:effectLst>
            <a:outerShdw blurRad="2673955" dir="2700000">
              <a:srgbClr val="2C2C2C">
                <a:alpha val="17000"/>
              </a:srgbClr>
            </a:outerShdw>
          </a:effectLst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2500" y="965200"/>
            <a:ext cx="330200" cy="330200"/>
          </a:xfrm>
          <a:prstGeom prst="rect">
            <a:avLst/>
          </a:prstGeom>
          <a:effectLst>
            <a:outerShdw blurRad="6978" dir="2700000">
              <a:srgbClr val="2C2C2C">
                <a:alpha val="14000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05300" y="965200"/>
            <a:ext cx="330200" cy="330200"/>
          </a:xfrm>
          <a:prstGeom prst="rect">
            <a:avLst/>
          </a:prstGeom>
          <a:effectLst>
            <a:outerShdw blurRad="6978" dir="2700000">
              <a:srgbClr val="2C2C2C">
                <a:alpha val="14000"/>
              </a:srgbClr>
            </a:outerShdw>
          </a:effectLst>
        </p:spPr>
      </p:pic>
      <p:sp>
        <p:nvSpPr>
          <p:cNvPr id="34" name="TextBox 10">
            <a:extLst>
              <a:ext uri="{FF2B5EF4-FFF2-40B4-BE49-F238E27FC236}">
                <a16:creationId xmlns:a16="http://schemas.microsoft.com/office/drawing/2014/main" id="{533E22C5-C737-4993-A198-60D44430E968}"/>
              </a:ext>
            </a:extLst>
          </p:cNvPr>
          <p:cNvSpPr txBox="1"/>
          <p:nvPr/>
        </p:nvSpPr>
        <p:spPr>
          <a:xfrm>
            <a:off x="7391400" y="4381500"/>
            <a:ext cx="5230812" cy="255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6600" b="1" i="0" u="none" strike="noStrike" spc="-300" dirty="0">
                <a:solidFill>
                  <a:srgbClr val="3A3A3A"/>
                </a:solidFill>
                <a:latin typeface="Pretendard Regular" panose="020B0600000101010101" charset="-127"/>
                <a:ea typeface="Pretendard Regular" panose="020B0600000101010101" charset="-127"/>
              </a:rPr>
              <a:t>감사합니다</a:t>
            </a:r>
            <a:endParaRPr lang="ko-KR" sz="6600" b="1" i="0" u="none" strike="noStrike" spc="-300" dirty="0">
              <a:solidFill>
                <a:srgbClr val="3A3A3A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391008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353</TotalTime>
  <Words>381</Words>
  <Application>Microsoft Office PowerPoint</Application>
  <PresentationFormat>사용자 지정</PresentationFormat>
  <Paragraphs>77</Paragraphs>
  <Slides>9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8" baseType="lpstr">
      <vt:lpstr>Calibri</vt:lpstr>
      <vt:lpstr>Pretendard Bold</vt:lpstr>
      <vt:lpstr>Pretendard Light</vt:lpstr>
      <vt:lpstr>Arial</vt:lpstr>
      <vt:lpstr>Pretendard Regular</vt:lpstr>
      <vt:lpstr>Pretendard Medium</vt:lpstr>
      <vt:lpstr>맑은 고딕</vt:lpstr>
      <vt:lpstr>Pretendard SemiBold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User</cp:lastModifiedBy>
  <cp:revision>147</cp:revision>
  <dcterms:created xsi:type="dcterms:W3CDTF">2006-08-16T00:00:00Z</dcterms:created>
  <dcterms:modified xsi:type="dcterms:W3CDTF">2025-05-29T22:20:16Z</dcterms:modified>
</cp:coreProperties>
</file>